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idn0m6/88t8hO2YlY4X0Tc2Gkz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219712317567552"/>
          <c:y val="2.2768670309653915E-2"/>
        </c:manualLayout>
      </c:layout>
      <c:overlay val="0"/>
    </c:title>
    <c:autoTitleDeleted val="0"/>
    <c:plotArea>
      <c:layout/>
      <c:pieChart>
        <c:varyColors val="1"/>
        <c:ser>
          <c:idx val="0"/>
          <c:order val="0"/>
          <c:tx>
            <c:strRef>
              <c:f>Sheet1!$B$1</c:f>
              <c:strCache>
                <c:ptCount val="1"/>
                <c:pt idx="0">
                  <c:v>Waste Disposal in the Great Lakes Region</c:v>
                </c:pt>
              </c:strCache>
            </c:strRef>
          </c:tx>
          <c:dPt>
            <c:idx val="1"/>
            <c:bubble3D val="0"/>
            <c:spPr>
              <a:solidFill>
                <a:schemeClr val="bg1">
                  <a:lumMod val="50000"/>
                </a:schemeClr>
              </a:solidFill>
            </c:spPr>
            <c:extLst>
              <c:ext xmlns:c16="http://schemas.microsoft.com/office/drawing/2014/chart" uri="{C3380CC4-5D6E-409C-BE32-E72D297353CC}">
                <c16:uniqueId val="{00000002-8060-4B91-BAF3-5B2F0D413100}"/>
              </c:ext>
            </c:extLst>
          </c:dPt>
          <c:dPt>
            <c:idx val="2"/>
            <c:bubble3D val="0"/>
            <c:spPr>
              <a:solidFill>
                <a:srgbClr val="E97617"/>
              </a:solidFill>
            </c:spPr>
            <c:extLst>
              <c:ext xmlns:c16="http://schemas.microsoft.com/office/drawing/2014/chart" uri="{C3380CC4-5D6E-409C-BE32-E72D297353CC}">
                <c16:uniqueId val="{00000001-8060-4B91-BAF3-5B2F0D413100}"/>
              </c:ext>
            </c:extLst>
          </c:dPt>
          <c:dPt>
            <c:idx val="3"/>
            <c:bubble3D val="0"/>
            <c:spPr>
              <a:solidFill>
                <a:srgbClr val="0070C0"/>
              </a:solidFill>
            </c:spPr>
            <c:extLst>
              <c:ext xmlns:c16="http://schemas.microsoft.com/office/drawing/2014/chart" uri="{C3380CC4-5D6E-409C-BE32-E72D297353CC}">
                <c16:uniqueId val="{00000003-8060-4B91-BAF3-5B2F0D413100}"/>
              </c:ext>
            </c:extLst>
          </c:dPt>
          <c:cat>
            <c:strRef>
              <c:f>Sheet1!$A$2:$A$5</c:f>
              <c:strCache>
                <c:ptCount val="4"/>
                <c:pt idx="0">
                  <c:v>______</c:v>
                </c:pt>
                <c:pt idx="1">
                  <c:v>______</c:v>
                </c:pt>
                <c:pt idx="2">
                  <c:v>______</c:v>
                </c:pt>
                <c:pt idx="3">
                  <c:v>______</c:v>
                </c:pt>
              </c:strCache>
            </c:strRef>
          </c:cat>
          <c:val>
            <c:numRef>
              <c:f>Sheet1!$B$2:$B$5</c:f>
              <c:numCache>
                <c:formatCode>General</c:formatCode>
                <c:ptCount val="4"/>
                <c:pt idx="0">
                  <c:v>3</c:v>
                </c:pt>
                <c:pt idx="1">
                  <c:v>11</c:v>
                </c:pt>
                <c:pt idx="2">
                  <c:v>81.5</c:v>
                </c:pt>
                <c:pt idx="3">
                  <c:v>4.5</c:v>
                </c:pt>
              </c:numCache>
            </c:numRef>
          </c:val>
          <c:extLst>
            <c:ext xmlns:c16="http://schemas.microsoft.com/office/drawing/2014/chart" uri="{C3380CC4-5D6E-409C-BE32-E72D297353CC}">
              <c16:uniqueId val="{00000000-8060-4B91-BAF3-5B2F0D413100}"/>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veonenergy.com/land-of-wast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ys.org/news/2018-03-pacific-plastic-dump-larger.html" TargetMode="External"/><Relationship Id="rId3" Type="http://schemas.openxmlformats.org/officeDocument/2006/relationships/hyperlink" Target="https://theoceancleanup.com/great-pacific-garbage-patch/" TargetMode="External"/><Relationship Id="rId4" Type="http://schemas.openxmlformats.org/officeDocument/2006/relationships/hyperlink" Target="https://phys.org/news/2018-03-pacific-plastic-dump-larger.html" TargetMode="External"/><Relationship Id="rId5" Type="http://schemas.openxmlformats.org/officeDocument/2006/relationships/hyperlink" Target="https://phys.org/news/2018-03-pacific-plastic-dump-larger.htm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limaterealityproject.org/blog/five-sustainable-cities-making-difference-planet"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sgs.gov/special-topic/water-science-school/science/where-earths-water?qt-science_center_objects=0#qt-science_center_object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appler.com/science-nature/environment/203979-plastic-battle-single-use-bottles-refill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pa.gov/recycle/reducing-and-reusing-basic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appler.com/science-nature/environment/203979-plastic-battle-single-use-bottles-refill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WGBc53v98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achertube.com/videos/62098" TargetMode="External"/><Relationship Id="rId3" Type="http://schemas.openxmlformats.org/officeDocument/2006/relationships/hyperlink" Target="https://www.youtube.com/watch?v=M5nmNKVNCBw"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Directions: </a:t>
            </a:r>
            <a:r>
              <a:rPr b="0" lang="en-US"/>
              <a:t>Have students discuss what the red and green dots might represent on the map of the United States. After providing time to discuss, explain that the dots represent landfills – the red dots are the open landfills still accepting garbage and the green dots are closed landfills that have reached their capacity for garbage and have been capped. </a:t>
            </a:r>
            <a:endParaRPr b="0" i="0"/>
          </a:p>
          <a:p>
            <a:pPr indent="0" lvl="0" marL="0" marR="0" rtl="0" algn="l">
              <a:lnSpc>
                <a:spcPct val="100000"/>
              </a:lnSpc>
              <a:spcBef>
                <a:spcPts val="0"/>
              </a:spcBef>
              <a:spcAft>
                <a:spcPts val="0"/>
              </a:spcAft>
              <a:buClr>
                <a:schemeClr val="dk1"/>
              </a:buClr>
              <a:buSzPts val="1200"/>
              <a:buFont typeface="Calibri"/>
              <a:buNone/>
            </a:pPr>
            <a:r>
              <a:t/>
            </a:r>
            <a:endParaRPr b="1" i="0"/>
          </a:p>
          <a:p>
            <a:pPr indent="0" lvl="0" marL="0" marR="0" rtl="0" algn="l">
              <a:lnSpc>
                <a:spcPct val="100000"/>
              </a:lnSpc>
              <a:spcBef>
                <a:spcPts val="0"/>
              </a:spcBef>
              <a:spcAft>
                <a:spcPts val="0"/>
              </a:spcAft>
              <a:buClr>
                <a:schemeClr val="dk1"/>
              </a:buClr>
              <a:buSzPts val="1200"/>
              <a:buFont typeface="Calibri"/>
              <a:buNone/>
            </a:pPr>
            <a:r>
              <a:rPr b="1" i="0" lang="en-US"/>
              <a:t>Sources:</a:t>
            </a:r>
            <a:r>
              <a:rPr b="0" i="0" lang="en-US"/>
              <a:t> </a:t>
            </a:r>
            <a:r>
              <a:rPr lang="en-US" u="sng">
                <a:solidFill>
                  <a:schemeClr val="hlink"/>
                </a:solidFill>
                <a:hlinkClick r:id="rId2"/>
              </a:rPr>
              <a:t>https://www.saveonenergy.com/land-of-waste/</a:t>
            </a:r>
            <a:endParaRPr b="0" i="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4" name="Google Shape;18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Directions: </a:t>
            </a:r>
            <a:r>
              <a:rPr b="0" lang="en-US"/>
              <a:t>Allow time for students to solve the problems.</a:t>
            </a:r>
            <a:endParaRPr/>
          </a:p>
          <a:p>
            <a:pPr indent="-228600" lvl="0" marL="228600" rtl="0" algn="l">
              <a:spcBef>
                <a:spcPts val="0"/>
              </a:spcBef>
              <a:spcAft>
                <a:spcPts val="0"/>
              </a:spcAft>
              <a:buClr>
                <a:schemeClr val="dk1"/>
              </a:buClr>
              <a:buSzPts val="1200"/>
              <a:buFont typeface="Calibri"/>
              <a:buAutoNum type="arabicPeriod"/>
            </a:pPr>
            <a:r>
              <a:rPr b="0" lang="en-US"/>
              <a:t>Solve by multiplying 4 pounds by the number of students in the class then by 7 days = ___ trash created in one week</a:t>
            </a:r>
            <a:endParaRPr/>
          </a:p>
          <a:p>
            <a:pPr indent="-228600" lvl="0" marL="228600" rtl="0" algn="l">
              <a:spcBef>
                <a:spcPts val="0"/>
              </a:spcBef>
              <a:spcAft>
                <a:spcPts val="0"/>
              </a:spcAft>
              <a:buClr>
                <a:schemeClr val="dk1"/>
              </a:buClr>
              <a:buSzPts val="1200"/>
              <a:buFont typeface="Calibri"/>
              <a:buAutoNum type="arabicPeriod"/>
            </a:pPr>
            <a:r>
              <a:rPr b="0" lang="en-US"/>
              <a:t>Solve by multiplying 4 pounds by the number of students in the class then by 30 days =  ___ trash created in one month</a:t>
            </a:r>
            <a:endParaRPr/>
          </a:p>
          <a:p>
            <a:pPr indent="0" lvl="0" marL="0" rtl="0" algn="l">
              <a:spcBef>
                <a:spcPts val="0"/>
              </a:spcBef>
              <a:spcAft>
                <a:spcPts val="0"/>
              </a:spcAft>
              <a:buNone/>
            </a:pPr>
            <a:r>
              <a:rPr b="0" lang="en-US"/>
              <a:t>Then explain to students that the average American produces about 1.5 tons of waste every year. </a:t>
            </a:r>
            <a:endParaRPr b="1"/>
          </a:p>
          <a:p>
            <a:pPr indent="0" lvl="0" marL="0" marR="0" rtl="0" algn="l">
              <a:lnSpc>
                <a:spcPct val="100000"/>
              </a:lnSpc>
              <a:spcBef>
                <a:spcPts val="0"/>
              </a:spcBef>
              <a:spcAft>
                <a:spcPts val="0"/>
              </a:spcAft>
              <a:buClr>
                <a:schemeClr val="dk1"/>
              </a:buClr>
              <a:buSzPts val="1200"/>
              <a:buFont typeface="Calibri"/>
              <a:buNone/>
            </a:pPr>
            <a:r>
              <a:rPr b="1" lang="en-US"/>
              <a:t>Source: </a:t>
            </a:r>
            <a:r>
              <a:rPr b="0" lang="en-US"/>
              <a:t>Do Something, </a:t>
            </a:r>
            <a:r>
              <a:rPr b="0" i="1" lang="en-US"/>
              <a:t>11 Facts About Recycling </a:t>
            </a:r>
            <a:r>
              <a:rPr b="0" lang="en-US"/>
              <a:t>http://www.dosomething.org/actnow/tipsandtools/11-facts-about-recycling</a:t>
            </a:r>
            <a:endParaRPr/>
          </a:p>
          <a:p>
            <a:pPr indent="0" lvl="0" marL="0" rtl="0" algn="l">
              <a:spcBef>
                <a:spcPts val="0"/>
              </a:spcBef>
              <a:spcAft>
                <a:spcPts val="0"/>
              </a:spcAft>
              <a:buNone/>
            </a:pPr>
            <a:r>
              <a:t/>
            </a:r>
            <a:endParaRPr b="0"/>
          </a:p>
        </p:txBody>
      </p:sp>
      <p:sp>
        <p:nvSpPr>
          <p:cNvPr id="191" name="Google Shape;19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Directions: </a:t>
            </a:r>
            <a:endParaRPr/>
          </a:p>
          <a:p>
            <a:pPr indent="0" lvl="0" marL="0" rtl="0" algn="l">
              <a:spcBef>
                <a:spcPts val="0"/>
              </a:spcBef>
              <a:spcAft>
                <a:spcPts val="0"/>
              </a:spcAft>
              <a:buNone/>
            </a:pPr>
            <a:r>
              <a:rPr b="0" lang="en-US"/>
              <a:t>1. Divide 222 bottles by 7 gallons = 31.7 bottles can be made with one gallon of oil</a:t>
            </a:r>
            <a:endParaRPr/>
          </a:p>
          <a:p>
            <a:pPr indent="0" lvl="0" marL="0" rtl="0" algn="l">
              <a:spcBef>
                <a:spcPts val="0"/>
              </a:spcBef>
              <a:spcAft>
                <a:spcPts val="0"/>
              </a:spcAft>
              <a:buNone/>
            </a:pPr>
            <a:r>
              <a:rPr b="0" lang="en-US"/>
              <a:t>2. Divide 7 gallons by 222 bottles = .03 gallons are used to make one plastic bottle</a:t>
            </a:r>
            <a:endParaRPr/>
          </a:p>
          <a:p>
            <a:pPr indent="0" lvl="0" marL="0" rtl="0" algn="l">
              <a:spcBef>
                <a:spcPts val="0"/>
              </a:spcBef>
              <a:spcAft>
                <a:spcPts val="0"/>
              </a:spcAft>
              <a:buNone/>
            </a:pPr>
            <a:r>
              <a:rPr b="1" lang="en-US"/>
              <a:t>Source:</a:t>
            </a:r>
            <a:r>
              <a:rPr b="0" lang="en-US"/>
              <a:t> National Geographic Newswatch, </a:t>
            </a:r>
            <a:r>
              <a:rPr b="0" i="1" lang="en-US"/>
              <a:t>U.S. Bottle Water Sales Are Booming (Again) Despite Opposition</a:t>
            </a:r>
            <a:r>
              <a:rPr b="0" lang="en-US"/>
              <a:t> http://newswatch.nationalgeographic.com/2012/05/17/u-s-bottled-water-sales-are-booming-again-despite-opposition/</a:t>
            </a:r>
            <a:endParaRPr b="1"/>
          </a:p>
          <a:p>
            <a:pPr indent="0" lvl="0" marL="0" rtl="0" algn="l">
              <a:spcBef>
                <a:spcPts val="0"/>
              </a:spcBef>
              <a:spcAft>
                <a:spcPts val="0"/>
              </a:spcAft>
              <a:buNone/>
            </a:pPr>
            <a:r>
              <a:t/>
            </a:r>
            <a:endParaRPr/>
          </a:p>
        </p:txBody>
      </p:sp>
      <p:sp>
        <p:nvSpPr>
          <p:cNvPr id="199" name="Google Shape;1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Directions: </a:t>
            </a:r>
            <a:r>
              <a:rPr b="0" lang="en-US"/>
              <a:t>Have student match the each color of the pie chart to the waste disposal system listed below. </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Answers: </a:t>
            </a:r>
            <a:endParaRPr b="0"/>
          </a:p>
          <a:p>
            <a:pPr indent="0" lvl="0" marL="0" rtl="0" algn="l">
              <a:spcBef>
                <a:spcPts val="0"/>
              </a:spcBef>
              <a:spcAft>
                <a:spcPts val="0"/>
              </a:spcAft>
              <a:buNone/>
            </a:pPr>
            <a:r>
              <a:rPr b="0" lang="en-US"/>
              <a:t>-Green: Compost 3%</a:t>
            </a:r>
            <a:endParaRPr/>
          </a:p>
          <a:p>
            <a:pPr indent="0" lvl="0" marL="0" rtl="0" algn="l">
              <a:spcBef>
                <a:spcPts val="0"/>
              </a:spcBef>
              <a:spcAft>
                <a:spcPts val="0"/>
              </a:spcAft>
              <a:buNone/>
            </a:pPr>
            <a:r>
              <a:rPr b="0" lang="en-US"/>
              <a:t>-Blue: Incinerator 4.5%</a:t>
            </a:r>
            <a:endParaRPr/>
          </a:p>
          <a:p>
            <a:pPr indent="0" lvl="0" marL="0" rtl="0" algn="l">
              <a:spcBef>
                <a:spcPts val="0"/>
              </a:spcBef>
              <a:spcAft>
                <a:spcPts val="0"/>
              </a:spcAft>
              <a:buNone/>
            </a:pPr>
            <a:r>
              <a:rPr b="0" lang="en-US"/>
              <a:t>-Orange: Landfill 81.5%</a:t>
            </a:r>
            <a:endParaRPr/>
          </a:p>
          <a:p>
            <a:pPr indent="0" lvl="0" marL="0" rtl="0" algn="l">
              <a:spcBef>
                <a:spcPts val="0"/>
              </a:spcBef>
              <a:spcAft>
                <a:spcPts val="0"/>
              </a:spcAft>
              <a:buNone/>
            </a:pPr>
            <a:r>
              <a:rPr b="0" lang="en-US"/>
              <a:t>-Dark Gray: Recycling 11%</a:t>
            </a:r>
            <a:endParaRPr/>
          </a:p>
          <a:p>
            <a:pPr indent="0" lvl="0" marL="0" rtl="0" algn="l">
              <a:spcBef>
                <a:spcPts val="0"/>
              </a:spcBef>
              <a:spcAft>
                <a:spcPts val="0"/>
              </a:spcAft>
              <a:buNone/>
            </a:pPr>
            <a:r>
              <a:t/>
            </a:r>
            <a:endParaRPr b="0"/>
          </a:p>
        </p:txBody>
      </p:sp>
      <p:sp>
        <p:nvSpPr>
          <p:cNvPr id="208" name="Google Shape;20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Directions: </a:t>
            </a:r>
            <a:r>
              <a:rPr b="0" lang="en-US"/>
              <a:t>If possible allow students to use calculators or work in pairs to complete the calculations. Remind students that they will simply put in the number of plastic bottles they use a day then multiply that by the number of days in a year – 365 days to calculate how much plastic they use in a year. By totaling up the last column students will have an idea of how much plastic they generate in a year. </a:t>
            </a:r>
            <a:endParaRPr/>
          </a:p>
          <a:p>
            <a:pPr indent="0" lvl="0" marL="0" rtl="0" algn="l">
              <a:spcBef>
                <a:spcPts val="0"/>
              </a:spcBef>
              <a:spcAft>
                <a:spcPts val="0"/>
              </a:spcAft>
              <a:buNone/>
            </a:pPr>
            <a:r>
              <a:t/>
            </a:r>
            <a:endParaRPr b="0"/>
          </a:p>
          <a:p>
            <a:pPr indent="0" lvl="0" marL="0" rtl="0" algn="l">
              <a:spcBef>
                <a:spcPts val="0"/>
              </a:spcBef>
              <a:spcAft>
                <a:spcPts val="0"/>
              </a:spcAft>
              <a:buNone/>
            </a:pPr>
            <a:r>
              <a:rPr b="1" lang="en-US"/>
              <a:t>Extension</a:t>
            </a:r>
            <a:r>
              <a:rPr b="0" lang="en-US"/>
              <a:t>: Calculate how much plastic the entire class uses in a year by adding all the numbers together. </a:t>
            </a:r>
            <a:endParaRPr b="1"/>
          </a:p>
          <a:p>
            <a:pPr indent="0" lvl="0" marL="0" rtl="0" algn="l">
              <a:spcBef>
                <a:spcPts val="0"/>
              </a:spcBef>
              <a:spcAft>
                <a:spcPts val="0"/>
              </a:spcAft>
              <a:buNone/>
            </a:pPr>
            <a:r>
              <a:t/>
            </a:r>
            <a:endParaRPr/>
          </a:p>
        </p:txBody>
      </p:sp>
      <p:sp>
        <p:nvSpPr>
          <p:cNvPr id="216" name="Google Shape;21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Directions</a:t>
            </a:r>
            <a:r>
              <a:rPr lang="en-US"/>
              <a:t>: Have students number their paper from 1 to 10 and guess what each plant/flower or logo is in each photo. Purpose of this is to see if students find more logos recognizable compared to plants.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Answers: </a:t>
            </a:r>
            <a:endParaRPr/>
          </a:p>
          <a:p>
            <a:pPr indent="-228600" lvl="0" marL="228600" rtl="0" algn="l">
              <a:spcBef>
                <a:spcPts val="0"/>
              </a:spcBef>
              <a:spcAft>
                <a:spcPts val="0"/>
              </a:spcAft>
              <a:buClr>
                <a:schemeClr val="dk1"/>
              </a:buClr>
              <a:buSzPts val="1200"/>
              <a:buFont typeface="Calibri"/>
              <a:buAutoNum type="arabicPeriod"/>
            </a:pPr>
            <a:r>
              <a:rPr lang="en-US"/>
              <a:t>Monster</a:t>
            </a:r>
            <a:endParaRPr/>
          </a:p>
          <a:p>
            <a:pPr indent="-228600" lvl="0" marL="228600" rtl="0" algn="l">
              <a:spcBef>
                <a:spcPts val="0"/>
              </a:spcBef>
              <a:spcAft>
                <a:spcPts val="0"/>
              </a:spcAft>
              <a:buClr>
                <a:schemeClr val="dk1"/>
              </a:buClr>
              <a:buSzPts val="1200"/>
              <a:buFont typeface="Calibri"/>
              <a:buAutoNum type="arabicPeriod"/>
            </a:pPr>
            <a:r>
              <a:rPr lang="en-US"/>
              <a:t>Nike</a:t>
            </a:r>
            <a:endParaRPr/>
          </a:p>
          <a:p>
            <a:pPr indent="-228600" lvl="0" marL="228600" rtl="0" algn="l">
              <a:spcBef>
                <a:spcPts val="0"/>
              </a:spcBef>
              <a:spcAft>
                <a:spcPts val="0"/>
              </a:spcAft>
              <a:buClr>
                <a:schemeClr val="dk1"/>
              </a:buClr>
              <a:buSzPts val="1200"/>
              <a:buFont typeface="Calibri"/>
              <a:buAutoNum type="arabicPeriod"/>
            </a:pPr>
            <a:r>
              <a:rPr lang="en-US"/>
              <a:t>Lays</a:t>
            </a:r>
            <a:endParaRPr/>
          </a:p>
          <a:p>
            <a:pPr indent="-228600" lvl="0" marL="228600" rtl="0" algn="l">
              <a:spcBef>
                <a:spcPts val="0"/>
              </a:spcBef>
              <a:spcAft>
                <a:spcPts val="0"/>
              </a:spcAft>
              <a:buClr>
                <a:schemeClr val="dk1"/>
              </a:buClr>
              <a:buSzPts val="1200"/>
              <a:buFont typeface="Calibri"/>
              <a:buAutoNum type="arabicPeriod"/>
            </a:pPr>
            <a:r>
              <a:rPr lang="en-US"/>
              <a:t>Apple</a:t>
            </a:r>
            <a:endParaRPr/>
          </a:p>
          <a:p>
            <a:pPr indent="-228600" lvl="0" marL="228600" rtl="0" algn="l">
              <a:spcBef>
                <a:spcPts val="0"/>
              </a:spcBef>
              <a:spcAft>
                <a:spcPts val="0"/>
              </a:spcAft>
              <a:buClr>
                <a:schemeClr val="dk1"/>
              </a:buClr>
              <a:buSzPts val="1200"/>
              <a:buFont typeface="Calibri"/>
              <a:buAutoNum type="arabicPeriod"/>
            </a:pPr>
            <a:r>
              <a:rPr lang="en-US"/>
              <a:t>McDonalds</a:t>
            </a:r>
            <a:endParaRPr/>
          </a:p>
          <a:p>
            <a:pPr indent="-228600" lvl="0" marL="228600" rtl="0" algn="l">
              <a:spcBef>
                <a:spcPts val="0"/>
              </a:spcBef>
              <a:spcAft>
                <a:spcPts val="0"/>
              </a:spcAft>
              <a:buClr>
                <a:schemeClr val="dk1"/>
              </a:buClr>
              <a:buSzPts val="1200"/>
              <a:buFont typeface="Calibri"/>
              <a:buAutoNum type="arabicPeriod"/>
            </a:pPr>
            <a:r>
              <a:rPr lang="en-US"/>
              <a:t>Eastern White Pine – Michigan’s state tree</a:t>
            </a:r>
            <a:endParaRPr/>
          </a:p>
          <a:p>
            <a:pPr indent="-228600" lvl="0" marL="228600" rtl="0" algn="l">
              <a:spcBef>
                <a:spcPts val="0"/>
              </a:spcBef>
              <a:spcAft>
                <a:spcPts val="0"/>
              </a:spcAft>
              <a:buClr>
                <a:schemeClr val="dk1"/>
              </a:buClr>
              <a:buSzPts val="1200"/>
              <a:buFont typeface="Calibri"/>
              <a:buAutoNum type="arabicPeriod"/>
            </a:pPr>
            <a:r>
              <a:rPr lang="en-US"/>
              <a:t>Daisy</a:t>
            </a:r>
            <a:endParaRPr/>
          </a:p>
          <a:p>
            <a:pPr indent="-228600" lvl="0" marL="228600" rtl="0" algn="l">
              <a:spcBef>
                <a:spcPts val="0"/>
              </a:spcBef>
              <a:spcAft>
                <a:spcPts val="0"/>
              </a:spcAft>
              <a:buClr>
                <a:schemeClr val="dk1"/>
              </a:buClr>
              <a:buSzPts val="1200"/>
              <a:buFont typeface="Calibri"/>
              <a:buAutoNum type="arabicPeriod"/>
            </a:pPr>
            <a:r>
              <a:rPr lang="en-US"/>
              <a:t>Poison Ivy</a:t>
            </a:r>
            <a:endParaRPr/>
          </a:p>
          <a:p>
            <a:pPr indent="-228600" lvl="0" marL="228600" rtl="0" algn="l">
              <a:spcBef>
                <a:spcPts val="0"/>
              </a:spcBef>
              <a:spcAft>
                <a:spcPts val="0"/>
              </a:spcAft>
              <a:buClr>
                <a:schemeClr val="dk1"/>
              </a:buClr>
              <a:buSzPts val="1200"/>
              <a:buFont typeface="Calibri"/>
              <a:buAutoNum type="arabicPeriod"/>
            </a:pPr>
            <a:r>
              <a:rPr lang="en-US"/>
              <a:t>Dandelion</a:t>
            </a:r>
            <a:endParaRPr/>
          </a:p>
          <a:p>
            <a:pPr indent="-228600" lvl="0" marL="228600" rtl="0" algn="l">
              <a:spcBef>
                <a:spcPts val="0"/>
              </a:spcBef>
              <a:spcAft>
                <a:spcPts val="0"/>
              </a:spcAft>
              <a:buClr>
                <a:schemeClr val="dk1"/>
              </a:buClr>
              <a:buSzPts val="1200"/>
              <a:buFont typeface="Calibri"/>
              <a:buAutoNum type="arabicPeriod"/>
            </a:pPr>
            <a:r>
              <a:rPr lang="en-US"/>
              <a:t>Oak tree leaves and acorns</a:t>
            </a:r>
            <a:endParaRPr/>
          </a:p>
          <a:p>
            <a:pPr indent="-152400" lvl="0" marL="22860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24" name="Google Shape;22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Directions: </a:t>
            </a:r>
            <a:r>
              <a:rPr b="0" lang="en-US"/>
              <a:t>After students have had time to predict and write, allow students to share. Then explain this is one image of the garbage patches that are in our oceans. Due to the gyre that naturally occur in our oceans trash and pollutants circulate in them – causing plastics to break down over time creating micro-plastics. </a:t>
            </a:r>
            <a:endParaRPr b="0" i="0"/>
          </a:p>
          <a:p>
            <a:pPr indent="0" lvl="0" marL="0" marR="0" rtl="0" algn="l">
              <a:lnSpc>
                <a:spcPct val="100000"/>
              </a:lnSpc>
              <a:spcBef>
                <a:spcPts val="0"/>
              </a:spcBef>
              <a:spcAft>
                <a:spcPts val="0"/>
              </a:spcAft>
              <a:buClr>
                <a:schemeClr val="dk1"/>
              </a:buClr>
              <a:buSzPts val="1200"/>
              <a:buFont typeface="Calibri"/>
              <a:buNone/>
            </a:pPr>
            <a:r>
              <a:t/>
            </a:r>
            <a:endParaRPr b="1" i="0"/>
          </a:p>
          <a:p>
            <a:pPr indent="0" lvl="0" marL="0" marR="0" rtl="0" algn="l">
              <a:lnSpc>
                <a:spcPct val="100000"/>
              </a:lnSpc>
              <a:spcBef>
                <a:spcPts val="0"/>
              </a:spcBef>
              <a:spcAft>
                <a:spcPts val="0"/>
              </a:spcAft>
              <a:buClr>
                <a:schemeClr val="dk1"/>
              </a:buClr>
              <a:buSzPts val="1200"/>
              <a:buFont typeface="Calibri"/>
              <a:buNone/>
            </a:pPr>
            <a:r>
              <a:rPr b="1" i="0" lang="en-US"/>
              <a:t>Sources:</a:t>
            </a:r>
            <a:r>
              <a:rPr b="0" i="0" lang="en-US"/>
              <a:t> </a:t>
            </a:r>
            <a:endParaRPr b="0" i="0" u="sng">
              <a:solidFill>
                <a:schemeClr val="hlink"/>
              </a:solidFill>
              <a:hlinkClick r:id="rId2"/>
            </a:endParaRPr>
          </a:p>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3"/>
              </a:rPr>
              <a:t>https://theoceancleanup.com/great-pacific-garbage-patch/</a:t>
            </a:r>
            <a:endParaRPr b="0" i="0"/>
          </a:p>
          <a:p>
            <a:pPr indent="0" lvl="0" marL="0" marR="0" rtl="0" algn="l">
              <a:lnSpc>
                <a:spcPct val="100000"/>
              </a:lnSpc>
              <a:spcBef>
                <a:spcPts val="0"/>
              </a:spcBef>
              <a:spcAft>
                <a:spcPts val="0"/>
              </a:spcAft>
              <a:buClr>
                <a:schemeClr val="dk1"/>
              </a:buClr>
              <a:buSzPts val="1200"/>
              <a:buFont typeface="Calibri"/>
              <a:buNone/>
            </a:pPr>
            <a:r>
              <a:t/>
            </a:r>
            <a:endParaRPr u="sng">
              <a:solidFill>
                <a:schemeClr val="hlink"/>
              </a:solidFill>
              <a:hlinkClick r:id="rId4"/>
            </a:endParaRPr>
          </a:p>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5"/>
              </a:rPr>
              <a:t>https://phys.org/news/2018-03-pacific-plastic-dump-larger.html</a:t>
            </a:r>
            <a:endParaRPr/>
          </a:p>
        </p:txBody>
      </p:sp>
      <p:sp>
        <p:nvSpPr>
          <p:cNvPr id="250" name="Google Shape;25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Directions</a:t>
            </a:r>
            <a:r>
              <a:rPr lang="en-US"/>
              <a:t>: Allow students time to draw and label a city that is sustainable – meaning it has little or no impact on the environment. </a:t>
            </a:r>
            <a:endParaRPr/>
          </a:p>
          <a:p>
            <a:pPr indent="0" lvl="0" marL="0" rtl="0" algn="l">
              <a:spcBef>
                <a:spcPts val="0"/>
              </a:spcBef>
              <a:spcAft>
                <a:spcPts val="0"/>
              </a:spcAft>
              <a:buNone/>
            </a:pPr>
            <a:r>
              <a:rPr lang="en-US"/>
              <a:t>Including: </a:t>
            </a:r>
            <a:endParaRPr/>
          </a:p>
          <a:p>
            <a:pPr indent="0" lvl="0" marL="0" rtl="0" algn="l">
              <a:spcBef>
                <a:spcPts val="0"/>
              </a:spcBef>
              <a:spcAft>
                <a:spcPts val="0"/>
              </a:spcAft>
              <a:buNone/>
            </a:pPr>
            <a:r>
              <a:rPr lang="en-US"/>
              <a:t>-Transportation: public transportation, charging stations for electric vehicles, </a:t>
            </a:r>
            <a:endParaRPr/>
          </a:p>
          <a:p>
            <a:pPr indent="0" lvl="0" marL="0" rtl="0" algn="l">
              <a:spcBef>
                <a:spcPts val="0"/>
              </a:spcBef>
              <a:spcAft>
                <a:spcPts val="0"/>
              </a:spcAft>
              <a:buNone/>
            </a:pPr>
            <a:r>
              <a:rPr lang="en-US"/>
              <a:t>-Waste: recycling and composting provided to all residents, trash/garbage is not buried in the ground but and alternative is provided like an updated incinerator</a:t>
            </a:r>
            <a:endParaRPr/>
          </a:p>
          <a:p>
            <a:pPr indent="0" lvl="0" marL="0" rtl="0" algn="l">
              <a:spcBef>
                <a:spcPts val="0"/>
              </a:spcBef>
              <a:spcAft>
                <a:spcPts val="0"/>
              </a:spcAft>
              <a:buNone/>
            </a:pPr>
            <a:r>
              <a:rPr lang="en-US"/>
              <a:t>-Electricity: electricity is not generated using fossil fuels but renewable energies like solar, wind, geothermal.</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Source</a:t>
            </a:r>
            <a:r>
              <a:rPr lang="en-US"/>
              <a:t>: </a:t>
            </a:r>
            <a:r>
              <a:rPr lang="en-US" u="sng">
                <a:solidFill>
                  <a:schemeClr val="hlink"/>
                </a:solidFill>
                <a:hlinkClick r:id="rId2"/>
              </a:rPr>
              <a:t>https://www.climaterealityproject.org/blog/five-sustainable-cities-making-difference-planet</a:t>
            </a:r>
            <a:endParaRPr/>
          </a:p>
          <a:p>
            <a:pPr indent="0" lvl="0" marL="0" rtl="0" algn="l">
              <a:spcBef>
                <a:spcPts val="0"/>
              </a:spcBef>
              <a:spcAft>
                <a:spcPts val="0"/>
              </a:spcAft>
              <a:buNone/>
            </a:pPr>
            <a:r>
              <a:rPr lang="en-US"/>
              <a:t>This article has information about cities that are making efforts to be more sustainable. </a:t>
            </a:r>
            <a:endParaRPr/>
          </a:p>
        </p:txBody>
      </p:sp>
      <p:sp>
        <p:nvSpPr>
          <p:cNvPr id="258" name="Google Shape;25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Directions</a:t>
            </a:r>
            <a:r>
              <a:rPr lang="en-US"/>
              <a:t>: Allow time for students to write what R word would be a good addition then allow some time to share. </a:t>
            </a:r>
            <a:endParaRPr/>
          </a:p>
          <a:p>
            <a:pPr indent="0" lvl="0" marL="0" rtl="0" algn="l">
              <a:spcBef>
                <a:spcPts val="0"/>
              </a:spcBef>
              <a:spcAft>
                <a:spcPts val="0"/>
              </a:spcAft>
              <a:buNone/>
            </a:pPr>
            <a:r>
              <a:rPr lang="en-US"/>
              <a:t>Some examples of other R words: </a:t>
            </a:r>
            <a:endParaRPr/>
          </a:p>
          <a:p>
            <a:pPr indent="-171450" lvl="0" marL="171450" rtl="0" algn="l">
              <a:spcBef>
                <a:spcPts val="0"/>
              </a:spcBef>
              <a:spcAft>
                <a:spcPts val="0"/>
              </a:spcAft>
              <a:buClr>
                <a:schemeClr val="dk1"/>
              </a:buClr>
              <a:buSzPts val="1200"/>
              <a:buFont typeface="Calibri"/>
              <a:buChar char="-"/>
            </a:pPr>
            <a:r>
              <a:rPr lang="en-US"/>
              <a:t>Refuse: to chose not to buy or do without – like plastic bags at the grocery store, do you need that bag or can you carry the few items </a:t>
            </a:r>
            <a:endParaRPr/>
          </a:p>
          <a:p>
            <a:pPr indent="-171450" lvl="0" marL="171450" rtl="0" algn="l">
              <a:spcBef>
                <a:spcPts val="0"/>
              </a:spcBef>
              <a:spcAft>
                <a:spcPts val="0"/>
              </a:spcAft>
              <a:buClr>
                <a:schemeClr val="dk1"/>
              </a:buClr>
              <a:buSzPts val="1200"/>
              <a:buFont typeface="Calibri"/>
              <a:buChar char="-"/>
            </a:pPr>
            <a:r>
              <a:rPr lang="en-US"/>
              <a:t>Respect: to treat with consideration – the natural world around you and how your actions impact the other species that live on our planet.</a:t>
            </a:r>
            <a:endParaRPr/>
          </a:p>
          <a:p>
            <a:pPr indent="-171450" lvl="0" marL="171450" rtl="0" algn="l">
              <a:spcBef>
                <a:spcPts val="0"/>
              </a:spcBef>
              <a:spcAft>
                <a:spcPts val="0"/>
              </a:spcAft>
              <a:buClr>
                <a:schemeClr val="dk1"/>
              </a:buClr>
              <a:buSzPts val="1200"/>
              <a:buFont typeface="Calibri"/>
              <a:buChar char="-"/>
            </a:pPr>
            <a:r>
              <a:rPr lang="en-US"/>
              <a:t>Repair: instead of going out and buying something new because it broke, find a way to fix it!</a:t>
            </a:r>
            <a:endParaRPr/>
          </a:p>
          <a:p>
            <a:pPr indent="-171450" lvl="0" marL="171450" rtl="0" algn="l">
              <a:spcBef>
                <a:spcPts val="0"/>
              </a:spcBef>
              <a:spcAft>
                <a:spcPts val="0"/>
              </a:spcAft>
              <a:buClr>
                <a:schemeClr val="dk1"/>
              </a:buClr>
              <a:buSzPts val="1200"/>
              <a:buFont typeface="Calibri"/>
              <a:buChar char="-"/>
            </a:pPr>
            <a:r>
              <a:rPr lang="en-US"/>
              <a:t>Replace: change wasteful habits like drinking a pop out of plastic to drinking pop out of a metal can since metal can be recycled more easily.</a:t>
            </a:r>
            <a:endParaRPr/>
          </a:p>
          <a:p>
            <a:pPr indent="-171450" lvl="0" marL="171450" marR="0" rtl="0" algn="l">
              <a:lnSpc>
                <a:spcPct val="100000"/>
              </a:lnSpc>
              <a:spcBef>
                <a:spcPts val="0"/>
              </a:spcBef>
              <a:spcAft>
                <a:spcPts val="0"/>
              </a:spcAft>
              <a:buClr>
                <a:schemeClr val="dk1"/>
              </a:buClr>
              <a:buSzPts val="1200"/>
              <a:buFont typeface="Calibri"/>
              <a:buChar char="-"/>
            </a:pPr>
            <a:r>
              <a:rPr lang="en-US"/>
              <a:t>Rethink: thinking about your actions and how they impact the planet, if you think first then act like making sure your trash ends up in the trashcan and not on the ground</a:t>
            </a:r>
            <a:endParaRPr/>
          </a:p>
          <a:p>
            <a:pPr indent="0" lvl="0" marL="0" rtl="0" algn="l">
              <a:spcBef>
                <a:spcPts val="0"/>
              </a:spcBef>
              <a:spcAft>
                <a:spcPts val="0"/>
              </a:spcAft>
              <a:buNone/>
            </a:pPr>
            <a:r>
              <a:t/>
            </a:r>
            <a:endParaRPr/>
          </a:p>
        </p:txBody>
      </p:sp>
      <p:sp>
        <p:nvSpPr>
          <p:cNvPr id="267" name="Google Shape;26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Directions</a:t>
            </a:r>
            <a:r>
              <a:rPr lang="en-US"/>
              <a:t>: Have students pair up to interpret what the graph is showing them. After allowing them time to discuss ask students to share what percentage of water on Earth is fresh water. Answer: 2.5% Then ask students if the graph shows how much water is clean and accessible for humans to drink. Breakdown 1.2% from third bar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Source</a:t>
            </a:r>
            <a:r>
              <a:rPr lang="en-US"/>
              <a:t>: </a:t>
            </a:r>
            <a:r>
              <a:rPr lang="en-US" u="sng">
                <a:solidFill>
                  <a:schemeClr val="hlink"/>
                </a:solidFill>
                <a:hlinkClick r:id="rId2"/>
              </a:rPr>
              <a:t>https://www.usgs.gov/special-topic/water-science-school/science/where-earths-water?qt-science_center_objects=0#qt-science_center_objects</a:t>
            </a:r>
            <a:endParaRPr/>
          </a:p>
        </p:txBody>
      </p:sp>
      <p:sp>
        <p:nvSpPr>
          <p:cNvPr id="276" name="Google Shape;276;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Directions:</a:t>
            </a:r>
            <a:r>
              <a:rPr b="0" lang="en-US"/>
              <a:t> After students have had time talk with a partner about how to reduce material usage in the classroom allow time for students to share. You can write these down and post them to encourage students to practice them daily. Be certain to discuss how students can reduce the amount of paper they use by using scrap paper.</a:t>
            </a:r>
            <a:endParaRPr/>
          </a:p>
          <a:p>
            <a:pPr indent="0" lvl="0" marL="0" rtl="0" algn="l">
              <a:spcBef>
                <a:spcPts val="0"/>
              </a:spcBef>
              <a:spcAft>
                <a:spcPts val="0"/>
              </a:spcAft>
              <a:buNone/>
            </a:pPr>
            <a:r>
              <a:rPr b="1" lang="en-US"/>
              <a:t>Image Source:</a:t>
            </a:r>
            <a:r>
              <a:rPr b="0" lang="en-US"/>
              <a:t> </a:t>
            </a:r>
            <a:r>
              <a:rPr lang="en-US" u="sng">
                <a:solidFill>
                  <a:schemeClr val="hlink"/>
                </a:solidFill>
                <a:hlinkClick r:id="rId2"/>
              </a:rPr>
              <a:t>https://www.rappler.com/science-nature/environment/203979-plastic-battle-single-use-bottles-refilling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*Article about ditching single use plastics and switching to refillable containers.</a:t>
            </a:r>
            <a:endParaRPr sz="1200">
              <a:solidFill>
                <a:schemeClr val="dk1"/>
              </a:solidFill>
              <a:latin typeface="Calibri"/>
              <a:ea typeface="Calibri"/>
              <a:cs typeface="Calibri"/>
              <a:sym typeface="Calibri"/>
            </a:endParaRPr>
          </a:p>
        </p:txBody>
      </p:sp>
      <p:sp>
        <p:nvSpPr>
          <p:cNvPr id="121" name="Google Shape;1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Directions:</a:t>
            </a:r>
            <a:r>
              <a:rPr b="0" lang="en-US"/>
              <a:t> After students have had time to write down a few ways to reuse materials in the classroom allow time for students to share. You can write these down and post them to encourage students to practice them daily. Be certain to discuss how to reuse paper by using the backside after filling up the front, also inform students they can reuse water bottles by filling them up with juice or water.</a:t>
            </a:r>
            <a:endParaRPr/>
          </a:p>
          <a:p>
            <a:pPr indent="0" lvl="0" marL="0" rtl="0" algn="l">
              <a:spcBef>
                <a:spcPts val="0"/>
              </a:spcBef>
              <a:spcAft>
                <a:spcPts val="0"/>
              </a:spcAft>
              <a:buNone/>
            </a:pPr>
            <a:r>
              <a:rPr b="1" lang="en-US"/>
              <a:t>Source: </a:t>
            </a:r>
            <a:r>
              <a:rPr lang="en-US" u="sng">
                <a:solidFill>
                  <a:schemeClr val="hlink"/>
                </a:solidFill>
                <a:hlinkClick r:id="rId2"/>
              </a:rPr>
              <a:t>https://www.epa.gov/recycle/reducing-and-reusing-basics</a:t>
            </a:r>
            <a:endParaRPr/>
          </a:p>
          <a:p>
            <a:pPr indent="0" lvl="0" marL="0" rtl="0" algn="l">
              <a:spcBef>
                <a:spcPts val="0"/>
              </a:spcBef>
              <a:spcAft>
                <a:spcPts val="0"/>
              </a:spcAft>
              <a:buNone/>
            </a:pPr>
            <a:r>
              <a:rPr lang="en-US"/>
              <a:t>*Article about the benefits of reusing. Also has examples listed.</a:t>
            </a:r>
            <a:endParaRPr/>
          </a:p>
        </p:txBody>
      </p:sp>
      <p:sp>
        <p:nvSpPr>
          <p:cNvPr id="130" name="Google Shape;13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Directions:</a:t>
            </a:r>
            <a:r>
              <a:rPr b="0" lang="en-US"/>
              <a:t> After students have had time talk with a partner about how to reduce material usage in the classroom allow time for students to share. You can write these down and post them to encourage students to practice them daily. Be certain to discuss how students can reduce the amount of paper they use by using scrap paper.</a:t>
            </a:r>
            <a:endParaRPr/>
          </a:p>
          <a:p>
            <a:pPr indent="0" lvl="0" marL="0" rtl="0" algn="l">
              <a:spcBef>
                <a:spcPts val="0"/>
              </a:spcBef>
              <a:spcAft>
                <a:spcPts val="0"/>
              </a:spcAft>
              <a:buNone/>
            </a:pPr>
            <a:r>
              <a:rPr b="1" lang="en-US"/>
              <a:t>Image Source:</a:t>
            </a:r>
            <a:r>
              <a:rPr b="0" lang="en-US"/>
              <a:t> </a:t>
            </a:r>
            <a:r>
              <a:rPr lang="en-US" u="sng">
                <a:solidFill>
                  <a:schemeClr val="hlink"/>
                </a:solidFill>
                <a:hlinkClick r:id="rId2"/>
              </a:rPr>
              <a:t>https://www.rappler.com/science-nature/environment/203979-plastic-battle-single-use-bottles-refilling</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*Article about ditching single use plastics and switching to refillable containers.</a:t>
            </a:r>
            <a:endParaRPr sz="1200">
              <a:solidFill>
                <a:schemeClr val="dk1"/>
              </a:solidFill>
              <a:latin typeface="Calibri"/>
              <a:ea typeface="Calibri"/>
              <a:cs typeface="Calibri"/>
              <a:sym typeface="Calibri"/>
            </a:endParaRPr>
          </a:p>
        </p:txBody>
      </p:sp>
      <p:sp>
        <p:nvSpPr>
          <p:cNvPr id="139" name="Google Shape;13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Directions: </a:t>
            </a:r>
            <a:r>
              <a:rPr b="0" lang="en-US"/>
              <a:t>Encourage students to discuss what problems might occur when implementing this type of waste disposal system; like pests, improper use of bins, etc.</a:t>
            </a:r>
            <a:endParaRPr/>
          </a:p>
          <a:p>
            <a:pPr indent="0" lvl="0" marL="0" rtl="0" algn="l">
              <a:spcBef>
                <a:spcPts val="0"/>
              </a:spcBef>
              <a:spcAft>
                <a:spcPts val="0"/>
              </a:spcAft>
              <a:buNone/>
            </a:pPr>
            <a:r>
              <a:t/>
            </a:r>
            <a:endParaRPr/>
          </a:p>
        </p:txBody>
      </p:sp>
      <p:sp>
        <p:nvSpPr>
          <p:cNvPr id="148" name="Google Shape;1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Directions</a:t>
            </a:r>
            <a:r>
              <a:rPr lang="en-US"/>
              <a:t>: Have students make a prediction about what will happen over time things like a banana or a piece of plastic. Having students compare between the two especially to discuss that a banana will decompose over time while plastics break into smaller and smaller pieces becoming micro-plastics.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Want to learn more? </a:t>
            </a:r>
            <a:r>
              <a:rPr lang="en-US" u="sng">
                <a:solidFill>
                  <a:schemeClr val="hlink"/>
                </a:solidFill>
                <a:hlinkClick r:id="rId2"/>
              </a:rPr>
              <a:t>https://www.youtube.com/watch?v=BWGBc53v98E</a:t>
            </a:r>
            <a:endParaRPr/>
          </a:p>
        </p:txBody>
      </p:sp>
      <p:sp>
        <p:nvSpPr>
          <p:cNvPr id="157" name="Google Shape;15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Directions:</a:t>
            </a:r>
            <a:r>
              <a:rPr b="0" lang="en-US"/>
              <a:t> Click on the image and it will direct you to a short video about the Material Recovery Facility sorting process. Then allow time for students to write down the various scientific or engineering concepts required to build the Materials Recovery Facility. Like density, air pressure, force interactions, speed, gravity, and magnets.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Here is the link: </a:t>
            </a:r>
            <a:r>
              <a:rPr lang="en-US" u="sng">
                <a:solidFill>
                  <a:schemeClr val="hlink"/>
                </a:solidFill>
                <a:hlinkClick r:id="rId2"/>
              </a:rPr>
              <a:t>https://www.teachertube.com/videos/62098</a:t>
            </a:r>
            <a:endParaRPr/>
          </a:p>
          <a:p>
            <a:pPr indent="0" lvl="0" marL="0" rtl="0" algn="l">
              <a:spcBef>
                <a:spcPts val="0"/>
              </a:spcBef>
              <a:spcAft>
                <a:spcPts val="0"/>
              </a:spcAft>
              <a:buNone/>
            </a:pPr>
            <a:r>
              <a:rPr lang="en-US"/>
              <a:t>Here is another link to another video: </a:t>
            </a:r>
            <a:r>
              <a:rPr lang="en-US" u="sng">
                <a:solidFill>
                  <a:schemeClr val="hlink"/>
                </a:solidFill>
                <a:hlinkClick r:id="rId3"/>
              </a:rPr>
              <a:t>https://www.youtube.com/watch?v=M5nmNKVNCBw</a:t>
            </a:r>
            <a:endParaRPr/>
          </a:p>
        </p:txBody>
      </p:sp>
      <p:sp>
        <p:nvSpPr>
          <p:cNvPr id="166" name="Google Shape;16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Directions: </a:t>
            </a:r>
            <a:r>
              <a:rPr b="0" lang="en-US"/>
              <a:t>Allow time for students to share their story with a neighbor and solve together. </a:t>
            </a:r>
            <a:endParaRPr/>
          </a:p>
          <a:p>
            <a:pPr indent="0" lvl="0" marL="0" rtl="0" algn="l">
              <a:spcBef>
                <a:spcPts val="0"/>
              </a:spcBef>
              <a:spcAft>
                <a:spcPts val="0"/>
              </a:spcAft>
              <a:buNone/>
            </a:pPr>
            <a:r>
              <a:rPr b="0" lang="en-US"/>
              <a:t>-Example: </a:t>
            </a:r>
            <a:r>
              <a:rPr lang="en-US"/>
              <a:t>How much oil could be saved if the United States stopped using plastic water bottles for 5 years? What about 10 years?</a:t>
            </a:r>
            <a:endParaRPr/>
          </a:p>
          <a:p>
            <a:pPr indent="0" lvl="0" marL="0" rtl="0" algn="l">
              <a:spcBef>
                <a:spcPts val="0"/>
              </a:spcBef>
              <a:spcAft>
                <a:spcPts val="0"/>
              </a:spcAft>
              <a:buNone/>
            </a:pPr>
            <a:r>
              <a:rPr b="1" lang="en-US"/>
              <a:t>Source: </a:t>
            </a:r>
            <a:r>
              <a:rPr b="0" lang="en-US"/>
              <a:t>National Geographic Kids Article, </a:t>
            </a:r>
            <a:r>
              <a:rPr b="0" i="1" lang="en-US"/>
              <a:t>Drinking Water: Bottled or From the Tap?</a:t>
            </a:r>
            <a:r>
              <a:rPr b="1" i="1" lang="en-US"/>
              <a:t> </a:t>
            </a:r>
            <a:r>
              <a:rPr b="0" lang="en-US"/>
              <a:t>http://kids.nationalgeographic.com/kids/stories/spacescience/water-bottle-pollution/</a:t>
            </a:r>
            <a:endParaRPr b="0"/>
          </a:p>
        </p:txBody>
      </p:sp>
      <p:sp>
        <p:nvSpPr>
          <p:cNvPr id="175" name="Google Shape;17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1"/>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6" name="Google Shape;26;p2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0"/>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3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1"/>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1"/>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7" name="Shape 27"/>
        <p:cNvGrpSpPr/>
        <p:nvPr/>
      </p:nvGrpSpPr>
      <p:grpSpPr>
        <a:xfrm>
          <a:off x="0" y="0"/>
          <a:ext cx="0" cy="0"/>
          <a:chOff x="0" y="0"/>
          <a:chExt cx="0" cy="0"/>
        </a:xfrm>
      </p:grpSpPr>
      <p:sp>
        <p:nvSpPr>
          <p:cNvPr id="28" name="Google Shape;28;p2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3" name="Shape 33"/>
        <p:cNvGrpSpPr/>
        <p:nvPr/>
      </p:nvGrpSpPr>
      <p:grpSpPr>
        <a:xfrm>
          <a:off x="0" y="0"/>
          <a:ext cx="0" cy="0"/>
          <a:chOff x="0" y="0"/>
          <a:chExt cx="0" cy="0"/>
        </a:xfrm>
      </p:grpSpPr>
      <p:sp>
        <p:nvSpPr>
          <p:cNvPr id="34" name="Google Shape;34;p23"/>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3"/>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3"/>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3"/>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23"/>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9" name="Google Shape;39;p23"/>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3"/>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 name="Shape 42"/>
        <p:cNvGrpSpPr/>
        <p:nvPr/>
      </p:nvGrpSpPr>
      <p:grpSpPr>
        <a:xfrm>
          <a:off x="0" y="0"/>
          <a:ext cx="0" cy="0"/>
          <a:chOff x="0" y="0"/>
          <a:chExt cx="0" cy="0"/>
        </a:xfrm>
      </p:grpSpPr>
      <p:sp>
        <p:nvSpPr>
          <p:cNvPr id="43" name="Google Shape;43;p2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8" name="Shape 48"/>
        <p:cNvGrpSpPr/>
        <p:nvPr/>
      </p:nvGrpSpPr>
      <p:grpSpPr>
        <a:xfrm>
          <a:off x="0" y="0"/>
          <a:ext cx="0" cy="0"/>
          <a:chOff x="0" y="0"/>
          <a:chExt cx="0" cy="0"/>
        </a:xfrm>
      </p:grpSpPr>
      <p:sp>
        <p:nvSpPr>
          <p:cNvPr id="49" name="Google Shape;49;p2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5"/>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5"/>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53" name="Google Shape;53;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6" name="Google Shape;56;p2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6"/>
          <p:cNvSpPr txBox="1"/>
          <p:nvPr>
            <p:ph idx="1" type="body"/>
          </p:nvPr>
        </p:nvSpPr>
        <p:spPr>
          <a:xfrm>
            <a:off x="1097278"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0" name="Google Shape;60;p26"/>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7"/>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7" name="Google Shape;67;p27"/>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27"/>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9" name="Google Shape;69;p27"/>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29"/>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9"/>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9"/>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9"/>
          <p:cNvSpPr/>
          <p:nvPr>
            <p:ph idx="2" type="pic"/>
          </p:nvPr>
        </p:nvSpPr>
        <p:spPr>
          <a:xfrm>
            <a:off x="15" y="0"/>
            <a:ext cx="12191985" cy="4915076"/>
          </a:xfrm>
          <a:prstGeom prst="rect">
            <a:avLst/>
          </a:prstGeom>
          <a:solidFill>
            <a:srgbClr val="D2CDB0"/>
          </a:solidFill>
          <a:ln>
            <a:noFill/>
          </a:ln>
        </p:spPr>
        <p:txBody>
          <a:bodyPr anchorCtr="0" anchor="t" bIns="45700" lIns="457200" spcFirstLastPara="1" rIns="0" wrap="square" tIns="457200">
            <a:norm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rgbClr val="3F3F3F"/>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83" name="Google Shape;83;p29"/>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0"/>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20"/>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5.png"/><Relationship Id="rId11" Type="http://schemas.openxmlformats.org/officeDocument/2006/relationships/image" Target="../media/image19.png"/><Relationship Id="rId10" Type="http://schemas.openxmlformats.org/officeDocument/2006/relationships/image" Target="../media/image26.png"/><Relationship Id="rId12" Type="http://schemas.openxmlformats.org/officeDocument/2006/relationships/image" Target="../media/image17.png"/><Relationship Id="rId9" Type="http://schemas.openxmlformats.org/officeDocument/2006/relationships/image" Target="../media/image24.png"/><Relationship Id="rId5" Type="http://schemas.openxmlformats.org/officeDocument/2006/relationships/image" Target="../media/image22.jpg"/><Relationship Id="rId6" Type="http://schemas.openxmlformats.org/officeDocument/2006/relationships/image" Target="../media/image23.png"/><Relationship Id="rId7" Type="http://schemas.openxmlformats.org/officeDocument/2006/relationships/image" Target="../media/image28.jpg"/><Relationship Id="rId8"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teachertube.com/videos/62098" TargetMode="External"/><Relationship Id="rId4" Type="http://schemas.openxmlformats.org/officeDocument/2006/relationships/image" Target="../media/image6.png"/><Relationship Id="rId5" Type="http://schemas.openxmlformats.org/officeDocument/2006/relationships/hyperlink" Target="https://www.youtube.com/watch?v=M5nmNKVNCBw" TargetMode="External"/><Relationship Id="rId6" Type="http://schemas.openxmlformats.org/officeDocument/2006/relationships/image" Target="../media/image12.png"/><Relationship Id="rId7"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800"/>
              <a:buFont typeface="Calibri"/>
              <a:buNone/>
            </a:pPr>
            <a:r>
              <a:rPr b="1" lang="en-US" sz="8800"/>
              <a:t>BEE </a:t>
            </a:r>
            <a:r>
              <a:rPr b="1" lang="en-US" sz="8800"/>
              <a:t>Earth Aware</a:t>
            </a:r>
            <a:endParaRPr b="1" sz="8800"/>
          </a:p>
        </p:txBody>
      </p:sp>
      <p:sp>
        <p:nvSpPr>
          <p:cNvPr id="106" name="Google Shape;106;p1"/>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SzPct val="100000"/>
              <a:buNone/>
            </a:pPr>
            <a:r>
              <a:rPr b="1" lang="en-US" sz="3600"/>
              <a:t>6</a:t>
            </a:r>
            <a:r>
              <a:rPr b="1" baseline="30000" lang="en-US" sz="3600"/>
              <a:t>TH</a:t>
            </a:r>
            <a:r>
              <a:rPr b="1" lang="en-US" sz="3600"/>
              <a:t>-8</a:t>
            </a:r>
            <a:r>
              <a:rPr b="1" baseline="30000" lang="en-US" sz="3600"/>
              <a:t>TH</a:t>
            </a:r>
            <a:r>
              <a:rPr b="1" lang="en-US" sz="3600"/>
              <a:t> DO NOW </a:t>
            </a:r>
            <a:endParaRPr b="1" sz="3600"/>
          </a:p>
          <a:p>
            <a:pPr indent="0" lvl="0" marL="0" rtl="0" algn="l">
              <a:lnSpc>
                <a:spcPct val="90000"/>
              </a:lnSpc>
              <a:spcBef>
                <a:spcPts val="1400"/>
              </a:spcBef>
              <a:spcAft>
                <a:spcPts val="0"/>
              </a:spcAft>
              <a:buSzPct val="100000"/>
              <a:buNone/>
            </a:pPr>
            <a:r>
              <a:rPr b="1" lang="en-US" sz="3600"/>
              <a:t>ENVIRONMENTAL EDUCATION ACTIVITIES</a:t>
            </a:r>
            <a:endParaRPr b="1" sz="3600"/>
          </a:p>
        </p:txBody>
      </p:sp>
      <p:pic>
        <p:nvPicPr>
          <p:cNvPr descr="Green Living Science-final.1.pdf" id="107" name="Google Shape;107;p1"/>
          <p:cNvPicPr preferRelativeResize="0"/>
          <p:nvPr/>
        </p:nvPicPr>
        <p:blipFill rotWithShape="1">
          <a:blip r:embed="rId3">
            <a:alphaModFix/>
          </a:blip>
          <a:srcRect b="13416" l="0" r="0" t="0"/>
          <a:stretch/>
        </p:blipFill>
        <p:spPr>
          <a:xfrm>
            <a:off x="9851136" y="5027121"/>
            <a:ext cx="2136428" cy="12060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0"/>
          <p:cNvSpPr txBox="1"/>
          <p:nvPr/>
        </p:nvSpPr>
        <p:spPr>
          <a:xfrm>
            <a:off x="146304" y="402540"/>
            <a:ext cx="2743201" cy="561726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4800"/>
              <a:buFont typeface="Calibri"/>
              <a:buNone/>
            </a:pPr>
            <a:r>
              <a:rPr b="1" lang="en-US" sz="4800" u="sng">
                <a:solidFill>
                  <a:schemeClr val="lt1"/>
                </a:solidFill>
                <a:latin typeface="Calibri"/>
                <a:ea typeface="Calibri"/>
                <a:cs typeface="Calibri"/>
                <a:sym typeface="Calibri"/>
              </a:rPr>
              <a:t>Turn &amp; Talk: </a:t>
            </a:r>
            <a:endParaRPr sz="3600">
              <a:solidFill>
                <a:schemeClr val="lt1"/>
              </a:solidFill>
              <a:latin typeface="Calibri"/>
              <a:ea typeface="Calibri"/>
              <a:cs typeface="Calibri"/>
              <a:sym typeface="Calibri"/>
            </a:endParaRPr>
          </a:p>
          <a:p>
            <a:pPr indent="-254000" lvl="0" marL="91440" marR="0" rtl="0" algn="l">
              <a:lnSpc>
                <a:spcPct val="90000"/>
              </a:lnSpc>
              <a:spcBef>
                <a:spcPts val="1400"/>
              </a:spcBef>
              <a:spcAft>
                <a:spcPts val="0"/>
              </a:spcAft>
              <a:buClr>
                <a:schemeClr val="accent1"/>
              </a:buClr>
              <a:buSzPts val="4000"/>
              <a:buFont typeface="Calibri"/>
              <a:buChar char=" "/>
            </a:pPr>
            <a:r>
              <a:rPr lang="en-US" sz="4000">
                <a:solidFill>
                  <a:schemeClr val="lt1"/>
                </a:solidFill>
                <a:latin typeface="Calibri"/>
                <a:ea typeface="Calibri"/>
                <a:cs typeface="Calibri"/>
                <a:sym typeface="Calibri"/>
              </a:rPr>
              <a:t>Predict what you think the red and green dots represent?</a:t>
            </a:r>
            <a:endParaRPr sz="3600">
              <a:solidFill>
                <a:schemeClr val="lt1"/>
              </a:solidFill>
              <a:latin typeface="Calibri"/>
              <a:ea typeface="Calibri"/>
              <a:cs typeface="Calibri"/>
              <a:sym typeface="Calibri"/>
            </a:endParaRPr>
          </a:p>
        </p:txBody>
      </p:sp>
      <p:pic>
        <p:nvPicPr>
          <p:cNvPr id="187" name="Google Shape;187;p10"/>
          <p:cNvPicPr preferRelativeResize="0"/>
          <p:nvPr/>
        </p:nvPicPr>
        <p:blipFill rotWithShape="1">
          <a:blip r:embed="rId3">
            <a:alphaModFix/>
          </a:blip>
          <a:srcRect b="0" l="0" r="0" t="22175"/>
          <a:stretch/>
        </p:blipFill>
        <p:spPr>
          <a:xfrm>
            <a:off x="2607085" y="402540"/>
            <a:ext cx="9584915" cy="5962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7"/>
                                        </p:tgtEl>
                                      </p:cBhvr>
                                    </p:animEffect>
                                    <p:set>
                                      <p:cBhvr>
                                        <p:cTn dur="1" fill="hold">
                                          <p:stCondLst>
                                            <p:cond delay="500"/>
                                          </p:stCondLst>
                                        </p:cTn>
                                        <p:tgtEl>
                                          <p:spTgt spid="1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nvSpPr>
        <p:spPr>
          <a:xfrm>
            <a:off x="420623" y="279079"/>
            <a:ext cx="5760721" cy="53553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u="sng">
                <a:solidFill>
                  <a:schemeClr val="dk1"/>
                </a:solidFill>
                <a:latin typeface="Calibri"/>
                <a:ea typeface="Calibri"/>
                <a:cs typeface="Calibri"/>
                <a:sym typeface="Calibri"/>
              </a:rPr>
              <a:t>Solve:</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The average person makes over 4 pounds of trash every day. </a:t>
            </a:r>
            <a:endParaRPr/>
          </a:p>
          <a:p>
            <a:pPr indent="-514350" lvl="0" marL="514350" marR="0" rtl="0" algn="l">
              <a:spcBef>
                <a:spcPts val="0"/>
              </a:spcBef>
              <a:spcAft>
                <a:spcPts val="0"/>
              </a:spcAft>
              <a:buClr>
                <a:schemeClr val="dk1"/>
              </a:buClr>
              <a:buSzPts val="3600"/>
              <a:buFont typeface="Calibri"/>
              <a:buAutoNum type="arabicPeriod"/>
            </a:pPr>
            <a:r>
              <a:rPr lang="en-US" sz="3600">
                <a:solidFill>
                  <a:schemeClr val="dk1"/>
                </a:solidFill>
                <a:latin typeface="Calibri"/>
                <a:ea typeface="Calibri"/>
                <a:cs typeface="Calibri"/>
                <a:sym typeface="Calibri"/>
              </a:rPr>
              <a:t>How much trash does your class create in one week? </a:t>
            </a:r>
            <a:endParaRPr/>
          </a:p>
          <a:p>
            <a:pPr indent="-514350" lvl="0" marL="514350" marR="0" rtl="0" algn="l">
              <a:spcBef>
                <a:spcPts val="0"/>
              </a:spcBef>
              <a:spcAft>
                <a:spcPts val="0"/>
              </a:spcAft>
              <a:buClr>
                <a:schemeClr val="dk1"/>
              </a:buClr>
              <a:buSzPts val="3600"/>
              <a:buFont typeface="Calibri"/>
              <a:buAutoNum type="arabicPeriod"/>
            </a:pPr>
            <a:r>
              <a:rPr lang="en-US" sz="3600">
                <a:solidFill>
                  <a:schemeClr val="dk1"/>
                </a:solidFill>
                <a:latin typeface="Calibri"/>
                <a:ea typeface="Calibri"/>
                <a:cs typeface="Calibri"/>
                <a:sym typeface="Calibri"/>
              </a:rPr>
              <a:t>How much trash does your class create in an average month (30 days)?</a:t>
            </a:r>
            <a:endParaRPr/>
          </a:p>
        </p:txBody>
      </p:sp>
      <p:pic>
        <p:nvPicPr>
          <p:cNvPr id="194" name="Google Shape;194;p11"/>
          <p:cNvPicPr preferRelativeResize="0"/>
          <p:nvPr/>
        </p:nvPicPr>
        <p:blipFill rotWithShape="1">
          <a:blip r:embed="rId3">
            <a:alphaModFix/>
          </a:blip>
          <a:srcRect b="0" l="0" r="0" t="0"/>
          <a:stretch/>
        </p:blipFill>
        <p:spPr>
          <a:xfrm>
            <a:off x="6667435" y="888679"/>
            <a:ext cx="5201576" cy="3341945"/>
          </a:xfrm>
          <a:prstGeom prst="rect">
            <a:avLst/>
          </a:prstGeom>
          <a:noFill/>
          <a:ln>
            <a:noFill/>
          </a:ln>
        </p:spPr>
      </p:pic>
      <p:pic>
        <p:nvPicPr>
          <p:cNvPr descr="Green Living Science-final.1.pdf" id="195" name="Google Shape;195;p11"/>
          <p:cNvPicPr preferRelativeResize="0"/>
          <p:nvPr/>
        </p:nvPicPr>
        <p:blipFill rotWithShape="1">
          <a:blip r:embed="rId4">
            <a:alphaModFix/>
          </a:blip>
          <a:srcRect b="13416" l="0" r="0" t="0"/>
          <a:stretch/>
        </p:blipFill>
        <p:spPr>
          <a:xfrm>
            <a:off x="10956670" y="5634391"/>
            <a:ext cx="1078932" cy="6090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txBox="1"/>
          <p:nvPr/>
        </p:nvSpPr>
        <p:spPr>
          <a:xfrm>
            <a:off x="382062" y="355866"/>
            <a:ext cx="3616640" cy="3041845"/>
          </a:xfrm>
          <a:prstGeom prst="rect">
            <a:avLst/>
          </a:prstGeom>
          <a:noFill/>
          <a:ln>
            <a:noFill/>
          </a:ln>
        </p:spPr>
        <p:txBody>
          <a:bodyPr anchorCtr="0" anchor="t" bIns="45700" lIns="0" spcFirstLastPara="1" rIns="0" wrap="square" tIns="45700">
            <a:noAutofit/>
          </a:bodyPr>
          <a:lstStyle/>
          <a:p>
            <a:pPr indent="0" lvl="1" marL="0" marR="0" rtl="0" algn="l">
              <a:lnSpc>
                <a:spcPct val="90000"/>
              </a:lnSpc>
              <a:spcBef>
                <a:spcPts val="0"/>
              </a:spcBef>
              <a:spcAft>
                <a:spcPts val="0"/>
              </a:spcAft>
              <a:buClr>
                <a:schemeClr val="accent1"/>
              </a:buClr>
              <a:buSzPts val="4000"/>
              <a:buFont typeface="Calibri"/>
              <a:buNone/>
            </a:pPr>
            <a:r>
              <a:rPr b="0" i="0" lang="en-US" sz="4000" u="none" cap="none" strike="noStrike">
                <a:solidFill>
                  <a:schemeClr val="lt1"/>
                </a:solidFill>
                <a:latin typeface="Calibri"/>
                <a:ea typeface="Calibri"/>
                <a:cs typeface="Calibri"/>
                <a:sym typeface="Calibri"/>
              </a:rPr>
              <a:t>Each year the average American uses 222 plastic water bottles. </a:t>
            </a:r>
            <a:endParaRPr/>
          </a:p>
          <a:p>
            <a:pPr indent="0" lvl="1" marL="0" marR="0" rtl="0" algn="l">
              <a:lnSpc>
                <a:spcPct val="90000"/>
              </a:lnSpc>
              <a:spcBef>
                <a:spcPts val="600"/>
              </a:spcBef>
              <a:spcAft>
                <a:spcPts val="0"/>
              </a:spcAft>
              <a:buClr>
                <a:schemeClr val="accent1"/>
              </a:buClr>
              <a:buSzPts val="4000"/>
              <a:buFont typeface="Calibri"/>
              <a:buNone/>
            </a:pPr>
            <a:r>
              <a:t/>
            </a:r>
            <a:endParaRPr b="0" i="0" sz="4000" u="none" cap="none" strike="noStrike">
              <a:solidFill>
                <a:schemeClr val="lt1"/>
              </a:solidFill>
              <a:latin typeface="Calibri"/>
              <a:ea typeface="Calibri"/>
              <a:cs typeface="Calibri"/>
              <a:sym typeface="Calibri"/>
            </a:endParaRPr>
          </a:p>
          <a:p>
            <a:pPr indent="0" lvl="1" marL="0" marR="0" rtl="0" algn="l">
              <a:lnSpc>
                <a:spcPct val="90000"/>
              </a:lnSpc>
              <a:spcBef>
                <a:spcPts val="600"/>
              </a:spcBef>
              <a:spcAft>
                <a:spcPts val="0"/>
              </a:spcAft>
              <a:buClr>
                <a:schemeClr val="accent1"/>
              </a:buClr>
              <a:buSzPts val="4000"/>
              <a:buFont typeface="Calibri"/>
              <a:buNone/>
            </a:pPr>
            <a:r>
              <a:rPr b="0" i="0" lang="en-US" sz="4000" u="none" cap="none" strike="noStrike">
                <a:solidFill>
                  <a:schemeClr val="lt1"/>
                </a:solidFill>
                <a:latin typeface="Calibri"/>
                <a:ea typeface="Calibri"/>
                <a:cs typeface="Calibri"/>
                <a:sym typeface="Calibri"/>
              </a:rPr>
              <a:t>If all the bottles are recycled, it would save 7 gallons of oil from being used. </a:t>
            </a:r>
            <a:endParaRPr b="0" i="0" sz="4000" u="none" cap="none" strike="noStrike">
              <a:solidFill>
                <a:schemeClr val="lt1"/>
              </a:solidFill>
              <a:latin typeface="Calibri"/>
              <a:ea typeface="Calibri"/>
              <a:cs typeface="Calibri"/>
              <a:sym typeface="Calibri"/>
            </a:endParaRPr>
          </a:p>
        </p:txBody>
      </p:sp>
      <p:pic>
        <p:nvPicPr>
          <p:cNvPr id="202" name="Google Shape;202;p12"/>
          <p:cNvPicPr preferRelativeResize="0"/>
          <p:nvPr/>
        </p:nvPicPr>
        <p:blipFill rotWithShape="1">
          <a:blip r:embed="rId3">
            <a:alphaModFix/>
          </a:blip>
          <a:srcRect b="0" l="0" r="0" t="0"/>
          <a:stretch/>
        </p:blipFill>
        <p:spPr>
          <a:xfrm>
            <a:off x="5117767" y="355866"/>
            <a:ext cx="5945267" cy="3471397"/>
          </a:xfrm>
          <a:prstGeom prst="rect">
            <a:avLst/>
          </a:prstGeom>
          <a:noFill/>
          <a:ln>
            <a:noFill/>
          </a:ln>
        </p:spPr>
      </p:pic>
      <p:sp>
        <p:nvSpPr>
          <p:cNvPr id="203" name="Google Shape;203;p12"/>
          <p:cNvSpPr txBox="1"/>
          <p:nvPr/>
        </p:nvSpPr>
        <p:spPr>
          <a:xfrm>
            <a:off x="4524756" y="3947160"/>
            <a:ext cx="7581899" cy="27699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chemeClr val="dk1"/>
                </a:solidFill>
                <a:latin typeface="Calibri"/>
                <a:ea typeface="Calibri"/>
                <a:cs typeface="Calibri"/>
                <a:sym typeface="Calibri"/>
              </a:rPr>
              <a:t>Solve:</a:t>
            </a:r>
            <a:endParaRPr/>
          </a:p>
          <a:p>
            <a:pPr indent="-514350" lvl="0" marL="514350" marR="0" rtl="0" algn="l">
              <a:spcBef>
                <a:spcPts val="0"/>
              </a:spcBef>
              <a:spcAft>
                <a:spcPts val="0"/>
              </a:spcAft>
              <a:buClr>
                <a:schemeClr val="dk1"/>
              </a:buClr>
              <a:buSzPts val="3000"/>
              <a:buFont typeface="Calibri"/>
              <a:buAutoNum type="arabicPeriod"/>
            </a:pPr>
            <a:r>
              <a:rPr lang="en-US" sz="3000">
                <a:solidFill>
                  <a:schemeClr val="dk1"/>
                </a:solidFill>
                <a:latin typeface="Calibri"/>
                <a:ea typeface="Calibri"/>
                <a:cs typeface="Calibri"/>
                <a:sym typeface="Calibri"/>
              </a:rPr>
              <a:t>How many gallons of oil are used to make one plastic bottle? </a:t>
            </a:r>
            <a:endParaRPr/>
          </a:p>
          <a:p>
            <a:pPr indent="-514350" lvl="0" marL="514350" marR="0" rtl="0" algn="l">
              <a:spcBef>
                <a:spcPts val="0"/>
              </a:spcBef>
              <a:spcAft>
                <a:spcPts val="0"/>
              </a:spcAft>
              <a:buClr>
                <a:schemeClr val="dk1"/>
              </a:buClr>
              <a:buSzPts val="3000"/>
              <a:buFont typeface="Calibri"/>
              <a:buAutoNum type="arabicPeriod"/>
            </a:pPr>
            <a:r>
              <a:rPr lang="en-US" sz="3000">
                <a:solidFill>
                  <a:schemeClr val="dk1"/>
                </a:solidFill>
                <a:latin typeface="Calibri"/>
                <a:ea typeface="Calibri"/>
                <a:cs typeface="Calibri"/>
                <a:sym typeface="Calibri"/>
              </a:rPr>
              <a:t>How many plastic bottles can be made with one gallon of oil?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reen Living Science-final.1.pdf" id="204" name="Google Shape;204;p12"/>
          <p:cNvPicPr preferRelativeResize="0"/>
          <p:nvPr/>
        </p:nvPicPr>
        <p:blipFill rotWithShape="1">
          <a:blip r:embed="rId4">
            <a:alphaModFix/>
          </a:blip>
          <a:srcRect b="13416" l="0" r="0" t="0"/>
          <a:stretch/>
        </p:blipFill>
        <p:spPr>
          <a:xfrm>
            <a:off x="10853152" y="6020716"/>
            <a:ext cx="1078932" cy="6090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nvSpPr>
        <p:spPr>
          <a:xfrm>
            <a:off x="230434" y="3903318"/>
            <a:ext cx="11436487" cy="243143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en-US" sz="3200" u="sng">
                <a:solidFill>
                  <a:schemeClr val="dk1"/>
                </a:solidFill>
                <a:latin typeface="Calibri"/>
                <a:ea typeface="Calibri"/>
                <a:cs typeface="Calibri"/>
                <a:sym typeface="Calibri"/>
              </a:rPr>
              <a:t>Waste Disposal Systems:</a:t>
            </a:r>
            <a:endParaRPr/>
          </a:p>
          <a:p>
            <a:pPr indent="-457200" lvl="0" marL="457200" marR="0" rtl="0" algn="l">
              <a:spcBef>
                <a:spcPts val="0"/>
              </a:spcBef>
              <a:spcAft>
                <a:spcPts val="0"/>
              </a:spcAft>
              <a:buClr>
                <a:schemeClr val="dk1"/>
              </a:buClr>
              <a:buSzPts val="2400"/>
              <a:buFont typeface="Calibri"/>
              <a:buAutoNum type="arabicPeriod"/>
            </a:pPr>
            <a:r>
              <a:rPr lang="en-US" sz="2400" u="sng">
                <a:solidFill>
                  <a:schemeClr val="dk1"/>
                </a:solidFill>
                <a:latin typeface="Calibri"/>
                <a:ea typeface="Calibri"/>
                <a:cs typeface="Calibri"/>
                <a:sym typeface="Calibri"/>
              </a:rPr>
              <a:t>Recycle</a:t>
            </a:r>
            <a:r>
              <a:rPr lang="en-US" sz="2400">
                <a:solidFill>
                  <a:schemeClr val="dk1"/>
                </a:solidFill>
                <a:latin typeface="Calibri"/>
                <a:ea typeface="Calibri"/>
                <a:cs typeface="Calibri"/>
                <a:sym typeface="Calibri"/>
              </a:rPr>
              <a:t>: materials are sent to a facility where they are transformed into new products</a:t>
            </a:r>
            <a:endParaRPr/>
          </a:p>
          <a:p>
            <a:pPr indent="-457200" lvl="0" marL="457200" marR="0" rtl="0" algn="l">
              <a:spcBef>
                <a:spcPts val="0"/>
              </a:spcBef>
              <a:spcAft>
                <a:spcPts val="0"/>
              </a:spcAft>
              <a:buClr>
                <a:schemeClr val="dk1"/>
              </a:buClr>
              <a:buSzPts val="2400"/>
              <a:buFont typeface="Calibri"/>
              <a:buAutoNum type="arabicPeriod"/>
            </a:pPr>
            <a:r>
              <a:rPr lang="en-US" sz="2400" u="sng">
                <a:solidFill>
                  <a:schemeClr val="dk1"/>
                </a:solidFill>
                <a:latin typeface="Calibri"/>
                <a:ea typeface="Calibri"/>
                <a:cs typeface="Calibri"/>
                <a:sym typeface="Calibri"/>
              </a:rPr>
              <a:t>Compost</a:t>
            </a:r>
            <a:r>
              <a:rPr lang="en-US" sz="2400">
                <a:solidFill>
                  <a:schemeClr val="dk1"/>
                </a:solidFill>
                <a:latin typeface="Calibri"/>
                <a:ea typeface="Calibri"/>
                <a:cs typeface="Calibri"/>
                <a:sym typeface="Calibri"/>
              </a:rPr>
              <a:t>: organic materials like yard waste and food scraps are sent to a facility where they decompose over time to create plant fertilizer</a:t>
            </a:r>
            <a:endParaRPr/>
          </a:p>
          <a:p>
            <a:pPr indent="-457200" lvl="0" marL="457200" marR="0" rtl="0" algn="l">
              <a:spcBef>
                <a:spcPts val="0"/>
              </a:spcBef>
              <a:spcAft>
                <a:spcPts val="0"/>
              </a:spcAft>
              <a:buClr>
                <a:schemeClr val="dk1"/>
              </a:buClr>
              <a:buSzPts val="2400"/>
              <a:buFont typeface="Calibri"/>
              <a:buAutoNum type="arabicPeriod"/>
            </a:pPr>
            <a:r>
              <a:rPr lang="en-US" sz="2400" u="sng">
                <a:solidFill>
                  <a:schemeClr val="dk1"/>
                </a:solidFill>
                <a:latin typeface="Calibri"/>
                <a:ea typeface="Calibri"/>
                <a:cs typeface="Calibri"/>
                <a:sym typeface="Calibri"/>
              </a:rPr>
              <a:t>Landfill</a:t>
            </a:r>
            <a:r>
              <a:rPr lang="en-US" sz="2400">
                <a:solidFill>
                  <a:schemeClr val="dk1"/>
                </a:solidFill>
                <a:latin typeface="Calibri"/>
                <a:ea typeface="Calibri"/>
                <a:cs typeface="Calibri"/>
                <a:sym typeface="Calibri"/>
              </a:rPr>
              <a:t>: waste is sent to a place where it is put into the ground and buried up with soil</a:t>
            </a:r>
            <a:endParaRPr/>
          </a:p>
          <a:p>
            <a:pPr indent="-457200" lvl="0" marL="457200" marR="0" rtl="0" algn="l">
              <a:spcBef>
                <a:spcPts val="0"/>
              </a:spcBef>
              <a:spcAft>
                <a:spcPts val="0"/>
              </a:spcAft>
              <a:buClr>
                <a:schemeClr val="dk1"/>
              </a:buClr>
              <a:buSzPts val="2400"/>
              <a:buFont typeface="Calibri"/>
              <a:buAutoNum type="arabicPeriod"/>
            </a:pPr>
            <a:r>
              <a:rPr lang="en-US" sz="2400" u="sng">
                <a:solidFill>
                  <a:schemeClr val="dk1"/>
                </a:solidFill>
                <a:latin typeface="Calibri"/>
                <a:ea typeface="Calibri"/>
                <a:cs typeface="Calibri"/>
                <a:sym typeface="Calibri"/>
              </a:rPr>
              <a:t>Incinerator</a:t>
            </a:r>
            <a:r>
              <a:rPr lang="en-US" sz="2400">
                <a:solidFill>
                  <a:schemeClr val="dk1"/>
                </a:solidFill>
                <a:latin typeface="Calibri"/>
                <a:ea typeface="Calibri"/>
                <a:cs typeface="Calibri"/>
                <a:sym typeface="Calibri"/>
              </a:rPr>
              <a:t>: waste is sent to a facility where is it burned at high temperatures</a:t>
            </a:r>
            <a:endParaRPr/>
          </a:p>
        </p:txBody>
      </p:sp>
      <p:sp>
        <p:nvSpPr>
          <p:cNvPr id="211" name="Google Shape;211;p13"/>
          <p:cNvSpPr txBox="1"/>
          <p:nvPr/>
        </p:nvSpPr>
        <p:spPr>
          <a:xfrm>
            <a:off x="230434" y="275928"/>
            <a:ext cx="4402526"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chemeClr val="dk1"/>
                </a:solidFill>
                <a:latin typeface="Calibri"/>
                <a:ea typeface="Calibri"/>
                <a:cs typeface="Calibri"/>
                <a:sym typeface="Calibri"/>
              </a:rPr>
              <a:t>Turn and Match:</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Look at the pie chart and match the waste disposal system with each piece of the chart. </a:t>
            </a:r>
            <a:endParaRPr/>
          </a:p>
        </p:txBody>
      </p:sp>
      <p:graphicFrame>
        <p:nvGraphicFramePr>
          <p:cNvPr id="212" name="Google Shape;212;p13"/>
          <p:cNvGraphicFramePr/>
          <p:nvPr/>
        </p:nvGraphicFramePr>
        <p:xfrm>
          <a:off x="4901184" y="170688"/>
          <a:ext cx="7193279" cy="4462272"/>
        </p:xfrm>
        <a:graphic>
          <a:graphicData uri="http://schemas.openxmlformats.org/drawingml/2006/chart">
            <c:chart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14"/>
          <p:cNvPicPr preferRelativeResize="0"/>
          <p:nvPr/>
        </p:nvPicPr>
        <p:blipFill rotWithShape="1">
          <a:blip r:embed="rId3">
            <a:alphaModFix/>
          </a:blip>
          <a:srcRect b="16839" l="9320" r="7727" t="24885"/>
          <a:stretch/>
        </p:blipFill>
        <p:spPr>
          <a:xfrm>
            <a:off x="256032" y="1394210"/>
            <a:ext cx="9717024" cy="5225675"/>
          </a:xfrm>
          <a:prstGeom prst="rect">
            <a:avLst/>
          </a:prstGeom>
          <a:noFill/>
          <a:ln>
            <a:noFill/>
          </a:ln>
        </p:spPr>
      </p:pic>
      <p:pic>
        <p:nvPicPr>
          <p:cNvPr id="219" name="Google Shape;219;p14"/>
          <p:cNvPicPr preferRelativeResize="0"/>
          <p:nvPr/>
        </p:nvPicPr>
        <p:blipFill rotWithShape="1">
          <a:blip r:embed="rId3">
            <a:alphaModFix/>
          </a:blip>
          <a:srcRect b="2174" l="27762" r="31563" t="84018"/>
          <a:stretch/>
        </p:blipFill>
        <p:spPr>
          <a:xfrm>
            <a:off x="8558784" y="316992"/>
            <a:ext cx="3401568" cy="883920"/>
          </a:xfrm>
          <a:prstGeom prst="rect">
            <a:avLst/>
          </a:prstGeom>
          <a:noFill/>
          <a:ln>
            <a:noFill/>
          </a:ln>
        </p:spPr>
      </p:pic>
      <p:sp>
        <p:nvSpPr>
          <p:cNvPr id="220" name="Google Shape;220;p14"/>
          <p:cNvSpPr txBox="1"/>
          <p:nvPr/>
        </p:nvSpPr>
        <p:spPr>
          <a:xfrm>
            <a:off x="144790" y="123694"/>
            <a:ext cx="8413994"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Calibri"/>
                <a:ea typeface="Calibri"/>
                <a:cs typeface="Calibri"/>
                <a:sym typeface="Calibri"/>
              </a:rPr>
              <a:t>Plastic Audit: </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Calculate the number of plastics you use each year.</a:t>
            </a:r>
            <a:endParaRPr sz="2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5"/>
          <p:cNvSpPr txBox="1"/>
          <p:nvPr/>
        </p:nvSpPr>
        <p:spPr>
          <a:xfrm>
            <a:off x="195278" y="142805"/>
            <a:ext cx="11183668" cy="144215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000"/>
              <a:buFont typeface="Calibri"/>
              <a:buNone/>
            </a:pPr>
            <a:r>
              <a:rPr b="1" lang="en-US" sz="4000" u="sng">
                <a:solidFill>
                  <a:schemeClr val="dk1"/>
                </a:solidFill>
                <a:latin typeface="Calibri"/>
                <a:ea typeface="Calibri"/>
                <a:cs typeface="Calibri"/>
                <a:sym typeface="Calibri"/>
              </a:rPr>
              <a:t>Write:</a:t>
            </a:r>
            <a:endParaRPr/>
          </a:p>
          <a:p>
            <a:pPr indent="0" lvl="0" marL="0" marR="0" rtl="0" algn="l">
              <a:lnSpc>
                <a:spcPct val="90000"/>
              </a:lnSpc>
              <a:spcBef>
                <a:spcPts val="200"/>
              </a:spcBef>
              <a:spcAft>
                <a:spcPts val="0"/>
              </a:spcAft>
              <a:buClr>
                <a:schemeClr val="accent1"/>
              </a:buClr>
              <a:buSzPts val="2400"/>
              <a:buFont typeface="Calibri"/>
              <a:buNone/>
            </a:pPr>
            <a:r>
              <a:rPr lang="en-US" sz="2400">
                <a:solidFill>
                  <a:schemeClr val="dk1"/>
                </a:solidFill>
                <a:latin typeface="Calibri"/>
                <a:ea typeface="Calibri"/>
                <a:cs typeface="Calibri"/>
                <a:sym typeface="Calibri"/>
              </a:rPr>
              <a:t>- Number your paper 1 to 10. </a:t>
            </a:r>
            <a:endParaRPr/>
          </a:p>
          <a:p>
            <a:pPr indent="0" lvl="0" marL="0" marR="0" rtl="0" algn="l">
              <a:lnSpc>
                <a:spcPct val="90000"/>
              </a:lnSpc>
              <a:spcBef>
                <a:spcPts val="200"/>
              </a:spcBef>
              <a:spcAft>
                <a:spcPts val="0"/>
              </a:spcAft>
              <a:buClr>
                <a:schemeClr val="accent1"/>
              </a:buClr>
              <a:buSzPts val="2400"/>
              <a:buFont typeface="Calibri"/>
              <a:buNone/>
            </a:pPr>
            <a:r>
              <a:rPr lang="en-US" sz="2400">
                <a:solidFill>
                  <a:schemeClr val="dk1"/>
                </a:solidFill>
                <a:latin typeface="Calibri"/>
                <a:ea typeface="Calibri"/>
                <a:cs typeface="Calibri"/>
                <a:sym typeface="Calibri"/>
              </a:rPr>
              <a:t>- Look at the pictures below and identify what type of plant/flower or logo it is</a:t>
            </a:r>
            <a:r>
              <a:rPr lang="en-US" sz="2400">
                <a:solidFill>
                  <a:srgbClr val="3F3F3F"/>
                </a:solidFill>
                <a:latin typeface="Calibri"/>
                <a:ea typeface="Calibri"/>
                <a:cs typeface="Calibri"/>
                <a:sym typeface="Calibri"/>
              </a:rPr>
              <a:t>.</a:t>
            </a:r>
            <a:endParaRPr/>
          </a:p>
        </p:txBody>
      </p:sp>
      <p:pic>
        <p:nvPicPr>
          <p:cNvPr descr="Image result for poison ivy" id="227" name="Google Shape;227;p15"/>
          <p:cNvPicPr preferRelativeResize="0"/>
          <p:nvPr/>
        </p:nvPicPr>
        <p:blipFill rotWithShape="1">
          <a:blip r:embed="rId3">
            <a:alphaModFix/>
          </a:blip>
          <a:srcRect b="0" l="0" r="45810" t="0"/>
          <a:stretch/>
        </p:blipFill>
        <p:spPr>
          <a:xfrm>
            <a:off x="5565152" y="4108191"/>
            <a:ext cx="1676213" cy="2062142"/>
          </a:xfrm>
          <a:prstGeom prst="rect">
            <a:avLst/>
          </a:prstGeom>
          <a:noFill/>
          <a:ln>
            <a:noFill/>
          </a:ln>
        </p:spPr>
      </p:pic>
      <p:sp>
        <p:nvSpPr>
          <p:cNvPr id="228" name="Google Shape;228;p15"/>
          <p:cNvSpPr txBox="1"/>
          <p:nvPr/>
        </p:nvSpPr>
        <p:spPr>
          <a:xfrm>
            <a:off x="151146" y="1583994"/>
            <a:ext cx="4752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1.</a:t>
            </a:r>
            <a:endParaRPr sz="3000">
              <a:solidFill>
                <a:schemeClr val="dk1"/>
              </a:solidFill>
              <a:latin typeface="Calibri"/>
              <a:ea typeface="Calibri"/>
              <a:cs typeface="Calibri"/>
              <a:sym typeface="Calibri"/>
            </a:endParaRPr>
          </a:p>
        </p:txBody>
      </p:sp>
      <p:pic>
        <p:nvPicPr>
          <p:cNvPr descr="Image result for nike logo" id="229" name="Google Shape;229;p15"/>
          <p:cNvPicPr preferRelativeResize="0"/>
          <p:nvPr/>
        </p:nvPicPr>
        <p:blipFill rotWithShape="1">
          <a:blip r:embed="rId4">
            <a:alphaModFix/>
          </a:blip>
          <a:srcRect b="0" l="0" r="0" t="0"/>
          <a:stretch/>
        </p:blipFill>
        <p:spPr>
          <a:xfrm>
            <a:off x="3299030" y="2162873"/>
            <a:ext cx="2128364" cy="766211"/>
          </a:xfrm>
          <a:prstGeom prst="rect">
            <a:avLst/>
          </a:prstGeom>
          <a:noFill/>
          <a:ln>
            <a:noFill/>
          </a:ln>
        </p:spPr>
      </p:pic>
      <p:sp>
        <p:nvSpPr>
          <p:cNvPr id="230" name="Google Shape;230;p15"/>
          <p:cNvSpPr txBox="1"/>
          <p:nvPr/>
        </p:nvSpPr>
        <p:spPr>
          <a:xfrm>
            <a:off x="3144364" y="1596918"/>
            <a:ext cx="4752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2.</a:t>
            </a:r>
            <a:endParaRPr sz="3000">
              <a:solidFill>
                <a:schemeClr val="dk1"/>
              </a:solidFill>
              <a:latin typeface="Calibri"/>
              <a:ea typeface="Calibri"/>
              <a:cs typeface="Calibri"/>
              <a:sym typeface="Calibri"/>
            </a:endParaRPr>
          </a:p>
        </p:txBody>
      </p:sp>
      <p:pic>
        <p:nvPicPr>
          <p:cNvPr descr="Image result for eastern white pine" id="231" name="Google Shape;231;p15"/>
          <p:cNvPicPr preferRelativeResize="0"/>
          <p:nvPr/>
        </p:nvPicPr>
        <p:blipFill rotWithShape="1">
          <a:blip r:embed="rId5">
            <a:alphaModFix/>
          </a:blip>
          <a:srcRect b="7274" l="0" r="18486" t="5310"/>
          <a:stretch/>
        </p:blipFill>
        <p:spPr>
          <a:xfrm>
            <a:off x="755904" y="3888645"/>
            <a:ext cx="1620496" cy="2317084"/>
          </a:xfrm>
          <a:prstGeom prst="rect">
            <a:avLst/>
          </a:prstGeom>
          <a:noFill/>
          <a:ln>
            <a:noFill/>
          </a:ln>
        </p:spPr>
      </p:pic>
      <p:sp>
        <p:nvSpPr>
          <p:cNvPr id="232" name="Google Shape;232;p15"/>
          <p:cNvSpPr txBox="1"/>
          <p:nvPr/>
        </p:nvSpPr>
        <p:spPr>
          <a:xfrm>
            <a:off x="151146" y="3888645"/>
            <a:ext cx="4752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6.</a:t>
            </a:r>
            <a:endParaRPr sz="3000">
              <a:solidFill>
                <a:schemeClr val="dk1"/>
              </a:solidFill>
              <a:latin typeface="Calibri"/>
              <a:ea typeface="Calibri"/>
              <a:cs typeface="Calibri"/>
              <a:sym typeface="Calibri"/>
            </a:endParaRPr>
          </a:p>
        </p:txBody>
      </p:sp>
      <p:sp>
        <p:nvSpPr>
          <p:cNvPr id="233" name="Google Shape;233;p15"/>
          <p:cNvSpPr txBox="1"/>
          <p:nvPr/>
        </p:nvSpPr>
        <p:spPr>
          <a:xfrm>
            <a:off x="5310431" y="1542001"/>
            <a:ext cx="4752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3.</a:t>
            </a:r>
            <a:endParaRPr sz="3000">
              <a:solidFill>
                <a:schemeClr val="dk1"/>
              </a:solidFill>
              <a:latin typeface="Calibri"/>
              <a:ea typeface="Calibri"/>
              <a:cs typeface="Calibri"/>
              <a:sym typeface="Calibri"/>
            </a:endParaRPr>
          </a:p>
        </p:txBody>
      </p:sp>
      <p:pic>
        <p:nvPicPr>
          <p:cNvPr descr="Image result for apple logo" id="234" name="Google Shape;234;p15"/>
          <p:cNvPicPr preferRelativeResize="0"/>
          <p:nvPr/>
        </p:nvPicPr>
        <p:blipFill rotWithShape="1">
          <a:blip r:embed="rId6">
            <a:alphaModFix/>
          </a:blip>
          <a:srcRect b="0" l="0" r="0" t="0"/>
          <a:stretch/>
        </p:blipFill>
        <p:spPr>
          <a:xfrm>
            <a:off x="8040586" y="1708514"/>
            <a:ext cx="1536506" cy="1536506"/>
          </a:xfrm>
          <a:prstGeom prst="rect">
            <a:avLst/>
          </a:prstGeom>
          <a:noFill/>
          <a:ln>
            <a:noFill/>
          </a:ln>
        </p:spPr>
      </p:pic>
      <p:sp>
        <p:nvSpPr>
          <p:cNvPr id="235" name="Google Shape;235;p15"/>
          <p:cNvSpPr txBox="1"/>
          <p:nvPr/>
        </p:nvSpPr>
        <p:spPr>
          <a:xfrm>
            <a:off x="7830118" y="1542001"/>
            <a:ext cx="4752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4.</a:t>
            </a:r>
            <a:endParaRPr sz="3000">
              <a:solidFill>
                <a:schemeClr val="dk1"/>
              </a:solidFill>
              <a:latin typeface="Calibri"/>
              <a:ea typeface="Calibri"/>
              <a:cs typeface="Calibri"/>
              <a:sym typeface="Calibri"/>
            </a:endParaRPr>
          </a:p>
        </p:txBody>
      </p:sp>
      <p:pic>
        <p:nvPicPr>
          <p:cNvPr descr="Image result for daisy" id="236" name="Google Shape;236;p15"/>
          <p:cNvPicPr preferRelativeResize="0"/>
          <p:nvPr/>
        </p:nvPicPr>
        <p:blipFill rotWithShape="1">
          <a:blip r:embed="rId7">
            <a:alphaModFix/>
          </a:blip>
          <a:srcRect b="0" l="0" r="0" t="0"/>
          <a:stretch/>
        </p:blipFill>
        <p:spPr>
          <a:xfrm>
            <a:off x="2981391" y="4007705"/>
            <a:ext cx="1939803" cy="1763457"/>
          </a:xfrm>
          <a:prstGeom prst="rect">
            <a:avLst/>
          </a:prstGeom>
          <a:noFill/>
          <a:ln>
            <a:noFill/>
          </a:ln>
        </p:spPr>
      </p:pic>
      <p:pic>
        <p:nvPicPr>
          <p:cNvPr descr="Image result for dandelion" id="237" name="Google Shape;237;p15"/>
          <p:cNvPicPr preferRelativeResize="0"/>
          <p:nvPr/>
        </p:nvPicPr>
        <p:blipFill rotWithShape="1">
          <a:blip r:embed="rId8">
            <a:alphaModFix/>
          </a:blip>
          <a:srcRect b="0" l="0" r="0" t="0"/>
          <a:stretch/>
        </p:blipFill>
        <p:spPr>
          <a:xfrm>
            <a:off x="7803968" y="4345146"/>
            <a:ext cx="1832504" cy="1832504"/>
          </a:xfrm>
          <a:prstGeom prst="rect">
            <a:avLst/>
          </a:prstGeom>
          <a:noFill/>
          <a:ln>
            <a:noFill/>
          </a:ln>
        </p:spPr>
      </p:pic>
      <p:sp>
        <p:nvSpPr>
          <p:cNvPr id="238" name="Google Shape;238;p15"/>
          <p:cNvSpPr txBox="1"/>
          <p:nvPr/>
        </p:nvSpPr>
        <p:spPr>
          <a:xfrm>
            <a:off x="9851271" y="1563481"/>
            <a:ext cx="4752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5.</a:t>
            </a:r>
            <a:endParaRPr sz="3000">
              <a:solidFill>
                <a:schemeClr val="dk1"/>
              </a:solidFill>
              <a:latin typeface="Calibri"/>
              <a:ea typeface="Calibri"/>
              <a:cs typeface="Calibri"/>
              <a:sym typeface="Calibri"/>
            </a:endParaRPr>
          </a:p>
        </p:txBody>
      </p:sp>
      <p:pic>
        <p:nvPicPr>
          <p:cNvPr descr="Image result for mcdonalds logo" id="239" name="Google Shape;239;p15"/>
          <p:cNvPicPr preferRelativeResize="0"/>
          <p:nvPr/>
        </p:nvPicPr>
        <p:blipFill rotWithShape="1">
          <a:blip r:embed="rId9">
            <a:alphaModFix/>
          </a:blip>
          <a:srcRect b="0" l="19773" r="20456" t="0"/>
          <a:stretch/>
        </p:blipFill>
        <p:spPr>
          <a:xfrm>
            <a:off x="10351060" y="1598193"/>
            <a:ext cx="1611622" cy="1540792"/>
          </a:xfrm>
          <a:prstGeom prst="rect">
            <a:avLst/>
          </a:prstGeom>
          <a:noFill/>
          <a:ln>
            <a:noFill/>
          </a:ln>
        </p:spPr>
      </p:pic>
      <p:sp>
        <p:nvSpPr>
          <p:cNvPr id="240" name="Google Shape;240;p15"/>
          <p:cNvSpPr txBox="1"/>
          <p:nvPr/>
        </p:nvSpPr>
        <p:spPr>
          <a:xfrm>
            <a:off x="2556956" y="3891724"/>
            <a:ext cx="4752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7.</a:t>
            </a:r>
            <a:endParaRPr sz="3000">
              <a:solidFill>
                <a:schemeClr val="dk1"/>
              </a:solidFill>
              <a:latin typeface="Calibri"/>
              <a:ea typeface="Calibri"/>
              <a:cs typeface="Calibri"/>
              <a:sym typeface="Calibri"/>
            </a:endParaRPr>
          </a:p>
        </p:txBody>
      </p:sp>
      <p:pic>
        <p:nvPicPr>
          <p:cNvPr descr="Image result for oak tree" id="241" name="Google Shape;241;p15"/>
          <p:cNvPicPr preferRelativeResize="0"/>
          <p:nvPr/>
        </p:nvPicPr>
        <p:blipFill rotWithShape="1">
          <a:blip r:embed="rId10">
            <a:alphaModFix/>
          </a:blip>
          <a:srcRect b="0" l="0" r="0" t="0"/>
          <a:stretch/>
        </p:blipFill>
        <p:spPr>
          <a:xfrm>
            <a:off x="10124139" y="4007705"/>
            <a:ext cx="1999933" cy="1997980"/>
          </a:xfrm>
          <a:prstGeom prst="rect">
            <a:avLst/>
          </a:prstGeom>
          <a:noFill/>
          <a:ln>
            <a:noFill/>
          </a:ln>
        </p:spPr>
      </p:pic>
      <p:pic>
        <p:nvPicPr>
          <p:cNvPr id="242" name="Google Shape;242;p15"/>
          <p:cNvPicPr preferRelativeResize="0"/>
          <p:nvPr/>
        </p:nvPicPr>
        <p:blipFill rotWithShape="1">
          <a:blip r:embed="rId11">
            <a:alphaModFix/>
          </a:blip>
          <a:srcRect b="0" l="0" r="0" t="0"/>
          <a:stretch/>
        </p:blipFill>
        <p:spPr>
          <a:xfrm>
            <a:off x="803892" y="1634340"/>
            <a:ext cx="1721170" cy="2077809"/>
          </a:xfrm>
          <a:prstGeom prst="rect">
            <a:avLst/>
          </a:prstGeom>
          <a:noFill/>
          <a:ln>
            <a:noFill/>
          </a:ln>
        </p:spPr>
      </p:pic>
      <p:pic>
        <p:nvPicPr>
          <p:cNvPr id="243" name="Google Shape;243;p15"/>
          <p:cNvPicPr preferRelativeResize="0"/>
          <p:nvPr/>
        </p:nvPicPr>
        <p:blipFill rotWithShape="1">
          <a:blip r:embed="rId12">
            <a:alphaModFix/>
          </a:blip>
          <a:srcRect b="0" l="9381" r="7690" t="0"/>
          <a:stretch/>
        </p:blipFill>
        <p:spPr>
          <a:xfrm>
            <a:off x="5879067" y="1708514"/>
            <a:ext cx="1592732" cy="1447046"/>
          </a:xfrm>
          <a:prstGeom prst="rect">
            <a:avLst/>
          </a:prstGeom>
          <a:noFill/>
          <a:ln>
            <a:noFill/>
          </a:ln>
        </p:spPr>
      </p:pic>
      <p:sp>
        <p:nvSpPr>
          <p:cNvPr id="244" name="Google Shape;244;p15"/>
          <p:cNvSpPr txBox="1"/>
          <p:nvPr/>
        </p:nvSpPr>
        <p:spPr>
          <a:xfrm>
            <a:off x="5126447" y="3912439"/>
            <a:ext cx="4752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8.</a:t>
            </a:r>
            <a:endParaRPr sz="3000">
              <a:solidFill>
                <a:schemeClr val="dk1"/>
              </a:solidFill>
              <a:latin typeface="Calibri"/>
              <a:ea typeface="Calibri"/>
              <a:cs typeface="Calibri"/>
              <a:sym typeface="Calibri"/>
            </a:endParaRPr>
          </a:p>
        </p:txBody>
      </p:sp>
      <p:sp>
        <p:nvSpPr>
          <p:cNvPr id="245" name="Google Shape;245;p15"/>
          <p:cNvSpPr txBox="1"/>
          <p:nvPr/>
        </p:nvSpPr>
        <p:spPr>
          <a:xfrm>
            <a:off x="7399401" y="3888459"/>
            <a:ext cx="4752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9.</a:t>
            </a:r>
            <a:endParaRPr sz="3000">
              <a:solidFill>
                <a:schemeClr val="dk1"/>
              </a:solidFill>
              <a:latin typeface="Calibri"/>
              <a:ea typeface="Calibri"/>
              <a:cs typeface="Calibri"/>
              <a:sym typeface="Calibri"/>
            </a:endParaRPr>
          </a:p>
        </p:txBody>
      </p:sp>
      <p:sp>
        <p:nvSpPr>
          <p:cNvPr id="246" name="Google Shape;246;p15"/>
          <p:cNvSpPr txBox="1"/>
          <p:nvPr/>
        </p:nvSpPr>
        <p:spPr>
          <a:xfrm>
            <a:off x="9478671" y="3831192"/>
            <a:ext cx="746835"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Calibri"/>
                <a:ea typeface="Calibri"/>
                <a:cs typeface="Calibri"/>
                <a:sym typeface="Calibri"/>
              </a:rPr>
              <a:t>10.</a:t>
            </a:r>
            <a:endParaRPr sz="3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6"/>
          <p:cNvSpPr txBox="1"/>
          <p:nvPr/>
        </p:nvSpPr>
        <p:spPr>
          <a:xfrm>
            <a:off x="489364" y="402540"/>
            <a:ext cx="3015835" cy="561726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4800"/>
              <a:buFont typeface="Calibri"/>
              <a:buNone/>
            </a:pPr>
            <a:r>
              <a:rPr b="1" lang="en-US" sz="4800" u="sng">
                <a:solidFill>
                  <a:schemeClr val="lt1"/>
                </a:solidFill>
                <a:latin typeface="Calibri"/>
                <a:ea typeface="Calibri"/>
                <a:cs typeface="Calibri"/>
                <a:sym typeface="Calibri"/>
              </a:rPr>
              <a:t>Write: </a:t>
            </a:r>
            <a:endParaRPr sz="3600">
              <a:solidFill>
                <a:schemeClr val="lt1"/>
              </a:solidFill>
              <a:latin typeface="Calibri"/>
              <a:ea typeface="Calibri"/>
              <a:cs typeface="Calibri"/>
              <a:sym typeface="Calibri"/>
            </a:endParaRPr>
          </a:p>
          <a:p>
            <a:pPr indent="0" lvl="0" marL="0" marR="0" rtl="0" algn="l">
              <a:lnSpc>
                <a:spcPct val="90000"/>
              </a:lnSpc>
              <a:spcBef>
                <a:spcPts val="1400"/>
              </a:spcBef>
              <a:spcAft>
                <a:spcPts val="0"/>
              </a:spcAft>
              <a:buClr>
                <a:schemeClr val="accent1"/>
              </a:buClr>
              <a:buSzPts val="4000"/>
              <a:buFont typeface="Calibri"/>
              <a:buNone/>
            </a:pPr>
            <a:r>
              <a:rPr lang="en-US" sz="4000">
                <a:solidFill>
                  <a:schemeClr val="lt1"/>
                </a:solidFill>
                <a:latin typeface="Calibri"/>
                <a:ea typeface="Calibri"/>
                <a:cs typeface="Calibri"/>
                <a:sym typeface="Calibri"/>
              </a:rPr>
              <a:t>Predict and write what you see in this image and what could have caused this.</a:t>
            </a:r>
            <a:endParaRPr sz="4000">
              <a:solidFill>
                <a:schemeClr val="lt1"/>
              </a:solidFill>
              <a:latin typeface="Calibri"/>
              <a:ea typeface="Calibri"/>
              <a:cs typeface="Calibri"/>
              <a:sym typeface="Calibri"/>
            </a:endParaRPr>
          </a:p>
        </p:txBody>
      </p:sp>
      <p:pic>
        <p:nvPicPr>
          <p:cNvPr descr="Eight million tonnes of plastics enter the oceans every year, much of which has accumulated in five giant garbage patches around" id="253" name="Google Shape;253;p16"/>
          <p:cNvPicPr preferRelativeResize="0"/>
          <p:nvPr/>
        </p:nvPicPr>
        <p:blipFill rotWithShape="1">
          <a:blip r:embed="rId3">
            <a:alphaModFix/>
          </a:blip>
          <a:srcRect b="0" l="0" r="0" t="0"/>
          <a:stretch/>
        </p:blipFill>
        <p:spPr>
          <a:xfrm>
            <a:off x="3505199" y="802590"/>
            <a:ext cx="8453199" cy="5217210"/>
          </a:xfrm>
          <a:prstGeom prst="rect">
            <a:avLst/>
          </a:prstGeom>
          <a:noFill/>
          <a:ln>
            <a:noFill/>
          </a:ln>
        </p:spPr>
      </p:pic>
      <p:pic>
        <p:nvPicPr>
          <p:cNvPr descr="Green Living Science-final.1.pdf" id="254" name="Google Shape;254;p16"/>
          <p:cNvPicPr preferRelativeResize="0"/>
          <p:nvPr/>
        </p:nvPicPr>
        <p:blipFill rotWithShape="1">
          <a:blip r:embed="rId4">
            <a:alphaModFix/>
          </a:blip>
          <a:srcRect b="13416" l="0" r="0" t="0"/>
          <a:stretch/>
        </p:blipFill>
        <p:spPr>
          <a:xfrm>
            <a:off x="10879466" y="6115314"/>
            <a:ext cx="1078932" cy="6090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7"/>
          <p:cNvSpPr txBox="1"/>
          <p:nvPr/>
        </p:nvSpPr>
        <p:spPr>
          <a:xfrm>
            <a:off x="272956" y="245659"/>
            <a:ext cx="11557094"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u="sng">
                <a:solidFill>
                  <a:schemeClr val="dk1"/>
                </a:solidFill>
                <a:latin typeface="Calibri"/>
                <a:ea typeface="Calibri"/>
                <a:cs typeface="Calibri"/>
                <a:sym typeface="Calibri"/>
              </a:rPr>
              <a:t>Design</a:t>
            </a:r>
            <a:r>
              <a:rPr b="1" lang="en-US" sz="4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Draw and label design for a sustainable city that has little impact on the environment. </a:t>
            </a:r>
            <a:endParaRPr/>
          </a:p>
        </p:txBody>
      </p:sp>
      <p:sp>
        <p:nvSpPr>
          <p:cNvPr id="261" name="Google Shape;261;p17"/>
          <p:cNvSpPr txBox="1"/>
          <p:nvPr/>
        </p:nvSpPr>
        <p:spPr>
          <a:xfrm>
            <a:off x="412703" y="2184651"/>
            <a:ext cx="5638800"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Be sure to include the three concepts below in your design:</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1.  Transportation – how people will 	get around</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2.  Waste – where does it go, how it is 	collected</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3.  Electricity – how is electricity 	generated and monitored</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Image result for sustainable city" id="262" name="Google Shape;262;p17"/>
          <p:cNvPicPr preferRelativeResize="0"/>
          <p:nvPr/>
        </p:nvPicPr>
        <p:blipFill rotWithShape="1">
          <a:blip r:embed="rId3">
            <a:alphaModFix/>
          </a:blip>
          <a:srcRect b="0" l="0" r="0" t="0"/>
          <a:stretch/>
        </p:blipFill>
        <p:spPr>
          <a:xfrm>
            <a:off x="6282037" y="2522537"/>
            <a:ext cx="5548013" cy="3287713"/>
          </a:xfrm>
          <a:prstGeom prst="rect">
            <a:avLst/>
          </a:prstGeom>
          <a:noFill/>
          <a:ln>
            <a:noFill/>
          </a:ln>
        </p:spPr>
      </p:pic>
      <p:pic>
        <p:nvPicPr>
          <p:cNvPr descr="Green Living Science-final.1.pdf" id="263" name="Google Shape;263;p17"/>
          <p:cNvPicPr preferRelativeResize="0"/>
          <p:nvPr/>
        </p:nvPicPr>
        <p:blipFill rotWithShape="1">
          <a:blip r:embed="rId4">
            <a:alphaModFix/>
          </a:blip>
          <a:srcRect b="13416" l="0" r="0" t="0"/>
          <a:stretch/>
        </p:blipFill>
        <p:spPr>
          <a:xfrm>
            <a:off x="182169" y="5505714"/>
            <a:ext cx="1078932" cy="60907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8"/>
          <p:cNvSpPr txBox="1"/>
          <p:nvPr/>
        </p:nvSpPr>
        <p:spPr>
          <a:xfrm>
            <a:off x="381000" y="293370"/>
            <a:ext cx="11487150"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Beyond the 3Rs: Reduce – Reuse –  Recycle</a:t>
            </a:r>
            <a:endParaRPr/>
          </a:p>
          <a:p>
            <a:pPr indent="0" lvl="0" marL="0" marR="0" rtl="0" algn="l">
              <a:spcBef>
                <a:spcPts val="0"/>
              </a:spcBef>
              <a:spcAft>
                <a:spcPts val="0"/>
              </a:spcAft>
              <a:buNone/>
            </a:pPr>
            <a:r>
              <a:rPr lang="en-US" sz="3600">
                <a:solidFill>
                  <a:schemeClr val="dk1"/>
                </a:solidFill>
                <a:latin typeface="Calibri"/>
                <a:ea typeface="Calibri"/>
                <a:cs typeface="Calibri"/>
                <a:sym typeface="Calibri"/>
              </a:rPr>
              <a:t> Sometimes practices the 3Rs is not enough when it comes to helping the Earth. </a:t>
            </a:r>
            <a:endParaRPr sz="3600">
              <a:solidFill>
                <a:schemeClr val="dk1"/>
              </a:solidFill>
              <a:latin typeface="Calibri"/>
              <a:ea typeface="Calibri"/>
              <a:cs typeface="Calibri"/>
              <a:sym typeface="Calibri"/>
            </a:endParaRPr>
          </a:p>
        </p:txBody>
      </p:sp>
      <p:sp>
        <p:nvSpPr>
          <p:cNvPr id="270" name="Google Shape;270;p18"/>
          <p:cNvSpPr txBox="1"/>
          <p:nvPr/>
        </p:nvSpPr>
        <p:spPr>
          <a:xfrm>
            <a:off x="381000" y="2686050"/>
            <a:ext cx="7010400" cy="36625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Calibri"/>
                <a:ea typeface="Calibri"/>
                <a:cs typeface="Calibri"/>
                <a:sym typeface="Calibri"/>
              </a:rPr>
              <a:t>Write: </a:t>
            </a:r>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What are other R words that could be added to the 3Rs that could be practiced to help the planet?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Be sure to include an explanation why your R word is a good addition.</a:t>
            </a:r>
            <a:endParaRPr sz="3200">
              <a:solidFill>
                <a:schemeClr val="dk1"/>
              </a:solidFill>
              <a:latin typeface="Calibri"/>
              <a:ea typeface="Calibri"/>
              <a:cs typeface="Calibri"/>
              <a:sym typeface="Calibri"/>
            </a:endParaRPr>
          </a:p>
        </p:txBody>
      </p:sp>
      <p:pic>
        <p:nvPicPr>
          <p:cNvPr descr="Image result for reduce reuse recycle" id="271" name="Google Shape;271;p18"/>
          <p:cNvPicPr preferRelativeResize="0"/>
          <p:nvPr/>
        </p:nvPicPr>
        <p:blipFill rotWithShape="1">
          <a:blip r:embed="rId3">
            <a:alphaModFix/>
          </a:blip>
          <a:srcRect b="17561" l="8966" r="8034" t="11516"/>
          <a:stretch/>
        </p:blipFill>
        <p:spPr>
          <a:xfrm>
            <a:off x="7132608" y="1502051"/>
            <a:ext cx="4476750" cy="4131298"/>
          </a:xfrm>
          <a:prstGeom prst="rect">
            <a:avLst/>
          </a:prstGeom>
          <a:noFill/>
          <a:ln>
            <a:noFill/>
          </a:ln>
        </p:spPr>
      </p:pic>
      <p:pic>
        <p:nvPicPr>
          <p:cNvPr descr="Green Living Science-final.1.pdf" id="272" name="Google Shape;272;p18"/>
          <p:cNvPicPr preferRelativeResize="0"/>
          <p:nvPr/>
        </p:nvPicPr>
        <p:blipFill rotWithShape="1">
          <a:blip r:embed="rId4">
            <a:alphaModFix/>
          </a:blip>
          <a:srcRect b="13416" l="0" r="0" t="0"/>
          <a:stretch/>
        </p:blipFill>
        <p:spPr>
          <a:xfrm>
            <a:off x="10939417" y="5551613"/>
            <a:ext cx="1078932" cy="6090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19"/>
          <p:cNvPicPr preferRelativeResize="0"/>
          <p:nvPr/>
        </p:nvPicPr>
        <p:blipFill rotWithShape="1">
          <a:blip r:embed="rId3">
            <a:alphaModFix/>
          </a:blip>
          <a:srcRect b="0" l="0" r="0" t="0"/>
          <a:stretch/>
        </p:blipFill>
        <p:spPr>
          <a:xfrm>
            <a:off x="3593736" y="170557"/>
            <a:ext cx="8398239" cy="6172200"/>
          </a:xfrm>
          <a:prstGeom prst="rect">
            <a:avLst/>
          </a:prstGeom>
          <a:noFill/>
          <a:ln>
            <a:noFill/>
          </a:ln>
        </p:spPr>
      </p:pic>
      <p:sp>
        <p:nvSpPr>
          <p:cNvPr id="279" name="Google Shape;279;p19"/>
          <p:cNvSpPr txBox="1"/>
          <p:nvPr/>
        </p:nvSpPr>
        <p:spPr>
          <a:xfrm>
            <a:off x="285750" y="285750"/>
            <a:ext cx="3562350" cy="38472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u="sng">
                <a:solidFill>
                  <a:schemeClr val="dk1"/>
                </a:solidFill>
                <a:latin typeface="Calibri"/>
                <a:ea typeface="Calibri"/>
                <a:cs typeface="Calibri"/>
                <a:sym typeface="Calibri"/>
              </a:rPr>
              <a:t>Turn and Talk</a:t>
            </a:r>
            <a:r>
              <a:rPr b="1" lang="en-US" sz="44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4000">
                <a:solidFill>
                  <a:schemeClr val="dk1"/>
                </a:solidFill>
                <a:latin typeface="Calibri"/>
                <a:ea typeface="Calibri"/>
                <a:cs typeface="Calibri"/>
                <a:sym typeface="Calibri"/>
              </a:rPr>
              <a:t>Looking at the graph, determine what percentage of water is fresh.  </a:t>
            </a:r>
            <a:endParaRPr sz="4000">
              <a:solidFill>
                <a:schemeClr val="dk1"/>
              </a:solidFill>
              <a:latin typeface="Calibri"/>
              <a:ea typeface="Calibri"/>
              <a:cs typeface="Calibri"/>
              <a:sym typeface="Calibri"/>
            </a:endParaRPr>
          </a:p>
        </p:txBody>
      </p:sp>
      <p:pic>
        <p:nvPicPr>
          <p:cNvPr descr="Green Living Science-final.1.pdf" id="280" name="Google Shape;280;p19"/>
          <p:cNvPicPr preferRelativeResize="0"/>
          <p:nvPr/>
        </p:nvPicPr>
        <p:blipFill rotWithShape="1">
          <a:blip r:embed="rId4">
            <a:alphaModFix/>
          </a:blip>
          <a:srcRect b="13416" l="0" r="0" t="0"/>
          <a:stretch/>
        </p:blipFill>
        <p:spPr>
          <a:xfrm>
            <a:off x="156398" y="5505354"/>
            <a:ext cx="1078932" cy="6090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
          <p:cNvSpPr txBox="1"/>
          <p:nvPr/>
        </p:nvSpPr>
        <p:spPr>
          <a:xfrm>
            <a:off x="268224" y="955718"/>
            <a:ext cx="4708606" cy="4023360"/>
          </a:xfrm>
          <a:prstGeom prst="rect">
            <a:avLst/>
          </a:prstGeom>
          <a:noFill/>
          <a:ln>
            <a:noFill/>
          </a:ln>
        </p:spPr>
        <p:txBody>
          <a:bodyPr anchorCtr="0" anchor="t" bIns="45700" lIns="91425" spcFirstLastPara="1" rIns="91425" wrap="square" tIns="45700">
            <a:noAutofit/>
          </a:bodyPr>
          <a:lstStyle/>
          <a:p>
            <a:pPr indent="-139700" lvl="0" marL="91440" marR="0" rtl="0" algn="l">
              <a:lnSpc>
                <a:spcPct val="90000"/>
              </a:lnSpc>
              <a:spcBef>
                <a:spcPts val="0"/>
              </a:spcBef>
              <a:spcAft>
                <a:spcPts val="0"/>
              </a:spcAft>
              <a:buClr>
                <a:schemeClr val="accent1"/>
              </a:buClr>
              <a:buSzPts val="2200"/>
              <a:buFont typeface="Noto Sans Symbols"/>
              <a:buChar char="▪"/>
            </a:pPr>
            <a:r>
              <a:rPr b="0" i="0" lang="en-US" sz="2200" u="none" cap="none" strike="noStrike">
                <a:solidFill>
                  <a:srgbClr val="3F3F3F"/>
                </a:solidFill>
                <a:latin typeface="Calibri"/>
                <a:ea typeface="Calibri"/>
                <a:cs typeface="Calibri"/>
                <a:sym typeface="Calibri"/>
              </a:rPr>
              <a:t>Green Living Science is a non-profit organization dedicated to increasing awareness of environmental literacy in Detroit. Since 2012 we have partnered with DPSCD to increase awareness of environmental issues facing our city, state and planet. </a:t>
            </a:r>
            <a:endParaRPr/>
          </a:p>
          <a:p>
            <a:pPr indent="-139700" lvl="0" marL="91440" marR="0" rtl="0" algn="l">
              <a:lnSpc>
                <a:spcPct val="90000"/>
              </a:lnSpc>
              <a:spcBef>
                <a:spcPts val="1400"/>
              </a:spcBef>
              <a:spcAft>
                <a:spcPts val="0"/>
              </a:spcAft>
              <a:buClr>
                <a:schemeClr val="accent1"/>
              </a:buClr>
              <a:buSzPts val="2200"/>
              <a:buFont typeface="Noto Sans Symbols"/>
              <a:buChar char="▪"/>
            </a:pPr>
            <a:r>
              <a:rPr b="0" i="0" lang="en-US" sz="2200" u="none" cap="none" strike="noStrike">
                <a:solidFill>
                  <a:srgbClr val="3F3F3F"/>
                </a:solidFill>
                <a:latin typeface="Calibri"/>
                <a:ea typeface="Calibri"/>
                <a:cs typeface="Calibri"/>
                <a:sym typeface="Calibri"/>
              </a:rPr>
              <a:t>Our educators designed this presentation as a resource for YOU! Simply pick a slide and pop it up at the beginning of class to have your students think more about what they can do to help our planet! The answers along with informational source are in the notes section of each slide. </a:t>
            </a:r>
            <a:endParaRPr/>
          </a:p>
        </p:txBody>
      </p:sp>
      <p:sp>
        <p:nvSpPr>
          <p:cNvPr id="114" name="Google Shape;114;p2"/>
          <p:cNvSpPr txBox="1"/>
          <p:nvPr/>
        </p:nvSpPr>
        <p:spPr>
          <a:xfrm>
            <a:off x="146304" y="243841"/>
            <a:ext cx="10058400" cy="1011936"/>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rgbClr val="3F3F3F"/>
              </a:buClr>
              <a:buSzPts val="4800"/>
              <a:buFont typeface="Calibri"/>
              <a:buNone/>
            </a:pPr>
            <a:r>
              <a:rPr b="1" i="0" lang="en-US" sz="4800" u="none" cap="none" strike="noStrike">
                <a:solidFill>
                  <a:srgbClr val="3F3F3F"/>
                </a:solidFill>
                <a:latin typeface="Calibri"/>
                <a:ea typeface="Calibri"/>
                <a:cs typeface="Calibri"/>
                <a:sym typeface="Calibri"/>
              </a:rPr>
              <a:t>For Teachers:</a:t>
            </a:r>
            <a:endParaRPr b="1" i="0" sz="4800" u="none" cap="none" strike="noStrike">
              <a:solidFill>
                <a:srgbClr val="3F3F3F"/>
              </a:solidFill>
              <a:latin typeface="Calibri"/>
              <a:ea typeface="Calibri"/>
              <a:cs typeface="Calibri"/>
              <a:sym typeface="Calibri"/>
            </a:endParaRPr>
          </a:p>
        </p:txBody>
      </p:sp>
      <p:pic>
        <p:nvPicPr>
          <p:cNvPr id="115" name="Google Shape;115;p2"/>
          <p:cNvPicPr preferRelativeResize="0"/>
          <p:nvPr/>
        </p:nvPicPr>
        <p:blipFill rotWithShape="1">
          <a:blip r:embed="rId3">
            <a:alphaModFix/>
          </a:blip>
          <a:srcRect b="0" l="0" r="0" t="0"/>
          <a:stretch/>
        </p:blipFill>
        <p:spPr>
          <a:xfrm>
            <a:off x="4976830" y="243841"/>
            <a:ext cx="6988284" cy="4847483"/>
          </a:xfrm>
          <a:prstGeom prst="rect">
            <a:avLst/>
          </a:prstGeom>
          <a:noFill/>
          <a:ln>
            <a:noFill/>
          </a:ln>
        </p:spPr>
      </p:pic>
      <p:cxnSp>
        <p:nvCxnSpPr>
          <p:cNvPr id="116" name="Google Shape;116;p2"/>
          <p:cNvCxnSpPr/>
          <p:nvPr/>
        </p:nvCxnSpPr>
        <p:spPr>
          <a:xfrm flipH="1" rot="10800000">
            <a:off x="4474464" y="5042556"/>
            <a:ext cx="1780032" cy="913231"/>
          </a:xfrm>
          <a:prstGeom prst="straightConnector1">
            <a:avLst/>
          </a:prstGeom>
          <a:noFill/>
          <a:ln cap="flat" cmpd="sng" w="76200">
            <a:solidFill>
              <a:schemeClr val="accent1"/>
            </a:solidFill>
            <a:prstDash val="solid"/>
            <a:round/>
            <a:headEnd len="sm" w="sm" type="none"/>
            <a:tailEnd len="med" w="med" type="triangle"/>
          </a:ln>
        </p:spPr>
      </p:cxnSp>
      <p:sp>
        <p:nvSpPr>
          <p:cNvPr id="117" name="Google Shape;117;p2"/>
          <p:cNvSpPr txBox="1"/>
          <p:nvPr/>
        </p:nvSpPr>
        <p:spPr>
          <a:xfrm>
            <a:off x="5749732" y="5522976"/>
            <a:ext cx="641784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For more information about Green Living Science or to help your students receive a free recycling cart at home please contact info@greenlivingscience.org or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call 313-871-4000 Ext. 3</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p:nvPr/>
        </p:nvSpPr>
        <p:spPr>
          <a:xfrm>
            <a:off x="512063" y="366525"/>
            <a:ext cx="6466607" cy="38472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dk1"/>
                </a:solidFill>
                <a:latin typeface="Calibri"/>
                <a:ea typeface="Calibri"/>
                <a:cs typeface="Calibri"/>
                <a:sym typeface="Calibri"/>
              </a:rPr>
              <a:t>Reducing</a:t>
            </a:r>
            <a:r>
              <a:rPr lang="en-US" sz="2800">
                <a:solidFill>
                  <a:schemeClr val="dk1"/>
                </a:solidFill>
                <a:latin typeface="Calibri"/>
                <a:ea typeface="Calibri"/>
                <a:cs typeface="Calibri"/>
                <a:sym typeface="Calibri"/>
              </a:rPr>
              <a:t> means making less waste. If you throw out your plastic water bottle each school day, you’ll have thrown out almost 200 plastic water bottles by the end of the school year! However, if you use the same plastic water bottle over and over, you’ll have </a:t>
            </a:r>
            <a:r>
              <a:rPr i="1" lang="en-US" sz="2800">
                <a:solidFill>
                  <a:schemeClr val="dk1"/>
                </a:solidFill>
                <a:latin typeface="Calibri"/>
                <a:ea typeface="Calibri"/>
                <a:cs typeface="Calibri"/>
                <a:sym typeface="Calibri"/>
              </a:rPr>
              <a:t>reduced</a:t>
            </a:r>
            <a:r>
              <a:rPr lang="en-US" sz="2800">
                <a:solidFill>
                  <a:schemeClr val="dk1"/>
                </a:solidFill>
                <a:latin typeface="Calibri"/>
                <a:ea typeface="Calibri"/>
                <a:cs typeface="Calibri"/>
                <a:sym typeface="Calibri"/>
              </a:rPr>
              <a:t> the amount of plastic you use.</a:t>
            </a:r>
            <a:r>
              <a:rPr b="1" lang="en-US" sz="2800" u="sng">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124" name="Google Shape;124;p3"/>
          <p:cNvSpPr txBox="1"/>
          <p:nvPr/>
        </p:nvSpPr>
        <p:spPr>
          <a:xfrm>
            <a:off x="633984" y="4572000"/>
            <a:ext cx="9826752" cy="19082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u="sng">
                <a:solidFill>
                  <a:schemeClr val="dk1"/>
                </a:solidFill>
                <a:latin typeface="Calibri"/>
                <a:ea typeface="Calibri"/>
                <a:cs typeface="Calibri"/>
                <a:sym typeface="Calibri"/>
              </a:rPr>
              <a:t>Turn and Talk:</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Talk with a partner about the ways to practice reducing waste like paper in your classroom.</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result for plastic bottle" id="125" name="Google Shape;125;p3"/>
          <p:cNvPicPr preferRelativeResize="0"/>
          <p:nvPr/>
        </p:nvPicPr>
        <p:blipFill rotWithShape="1">
          <a:blip r:embed="rId3">
            <a:alphaModFix/>
          </a:blip>
          <a:srcRect b="0" l="0" r="14080" t="0"/>
          <a:stretch/>
        </p:blipFill>
        <p:spPr>
          <a:xfrm>
            <a:off x="7100590" y="544706"/>
            <a:ext cx="4798802" cy="3490846"/>
          </a:xfrm>
          <a:prstGeom prst="rect">
            <a:avLst/>
          </a:prstGeom>
          <a:noFill/>
          <a:ln>
            <a:noFill/>
          </a:ln>
        </p:spPr>
      </p:pic>
      <p:pic>
        <p:nvPicPr>
          <p:cNvPr descr="Green Living Science-final.1.pdf" id="126" name="Google Shape;126;p3"/>
          <p:cNvPicPr preferRelativeResize="0"/>
          <p:nvPr/>
        </p:nvPicPr>
        <p:blipFill rotWithShape="1">
          <a:blip r:embed="rId4">
            <a:alphaModFix/>
          </a:blip>
          <a:srcRect b="13416" l="0" r="0" t="0"/>
          <a:stretch/>
        </p:blipFill>
        <p:spPr>
          <a:xfrm>
            <a:off x="10820460" y="5660630"/>
            <a:ext cx="1078932" cy="6090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ph type="title"/>
          </p:nvPr>
        </p:nvSpPr>
        <p:spPr>
          <a:xfrm>
            <a:off x="4570095" y="4328159"/>
            <a:ext cx="6953250" cy="228600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Calibri"/>
              <a:buNone/>
            </a:pPr>
            <a:r>
              <a:rPr b="1" lang="en-US" u="sng">
                <a:solidFill>
                  <a:schemeClr val="dk1"/>
                </a:solidFill>
                <a:latin typeface="Calibri"/>
                <a:ea typeface="Calibri"/>
                <a:cs typeface="Calibri"/>
                <a:sym typeface="Calibri"/>
              </a:rPr>
              <a:t>Write Down:</a:t>
            </a:r>
            <a:br>
              <a:rPr b="1" lang="en-US" u="sng">
                <a:solidFill>
                  <a:schemeClr val="dk1"/>
                </a:solidFill>
                <a:latin typeface="Calibri"/>
                <a:ea typeface="Calibri"/>
                <a:cs typeface="Calibri"/>
                <a:sym typeface="Calibri"/>
              </a:rPr>
            </a:br>
            <a:r>
              <a:rPr lang="en-US">
                <a:solidFill>
                  <a:schemeClr val="dk1"/>
                </a:solidFill>
                <a:latin typeface="Calibri"/>
                <a:ea typeface="Calibri"/>
                <a:cs typeface="Calibri"/>
                <a:sym typeface="Calibri"/>
              </a:rPr>
              <a:t>One way you can reuse materials in the classroom.</a:t>
            </a:r>
            <a:endParaRPr>
              <a:solidFill>
                <a:schemeClr val="dk1"/>
              </a:solidFill>
              <a:latin typeface="Calibri"/>
              <a:ea typeface="Calibri"/>
              <a:cs typeface="Calibri"/>
              <a:sym typeface="Calibri"/>
            </a:endParaRPr>
          </a:p>
        </p:txBody>
      </p:sp>
      <p:sp>
        <p:nvSpPr>
          <p:cNvPr id="133" name="Google Shape;133;p4"/>
          <p:cNvSpPr txBox="1"/>
          <p:nvPr>
            <p:ph idx="1" type="body"/>
          </p:nvPr>
        </p:nvSpPr>
        <p:spPr>
          <a:xfrm>
            <a:off x="243839" y="274320"/>
            <a:ext cx="3642361" cy="250698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SzPts val="5400"/>
              <a:buNone/>
            </a:pPr>
            <a:r>
              <a:rPr b="1" lang="en-US" sz="5400">
                <a:solidFill>
                  <a:schemeClr val="lt1"/>
                </a:solidFill>
              </a:rPr>
              <a:t>Reusing</a:t>
            </a:r>
            <a:r>
              <a:rPr lang="en-US" sz="4000">
                <a:solidFill>
                  <a:schemeClr val="lt1"/>
                </a:solidFill>
              </a:rPr>
              <a:t> is another way to make less waste. There are many different ways to practice reuse; you can refill bottles of water, create an art project or shop at thrift stores.</a:t>
            </a:r>
            <a:endParaRPr sz="4000">
              <a:solidFill>
                <a:schemeClr val="lt1"/>
              </a:solidFill>
            </a:endParaRPr>
          </a:p>
        </p:txBody>
      </p:sp>
      <p:pic>
        <p:nvPicPr>
          <p:cNvPr descr="Image result for reusable water bottles" id="134" name="Google Shape;134;p4"/>
          <p:cNvPicPr preferRelativeResize="0"/>
          <p:nvPr/>
        </p:nvPicPr>
        <p:blipFill rotWithShape="1">
          <a:blip r:embed="rId3">
            <a:alphaModFix/>
          </a:blip>
          <a:srcRect b="9433" l="0" r="0" t="0"/>
          <a:stretch/>
        </p:blipFill>
        <p:spPr>
          <a:xfrm>
            <a:off x="4403011" y="628650"/>
            <a:ext cx="7425134" cy="4034790"/>
          </a:xfrm>
          <a:prstGeom prst="rect">
            <a:avLst/>
          </a:prstGeom>
          <a:noFill/>
          <a:ln>
            <a:noFill/>
          </a:ln>
        </p:spPr>
      </p:pic>
      <p:pic>
        <p:nvPicPr>
          <p:cNvPr descr="Green Living Science-final.1.pdf" id="135" name="Google Shape;135;p4"/>
          <p:cNvPicPr preferRelativeResize="0"/>
          <p:nvPr/>
        </p:nvPicPr>
        <p:blipFill rotWithShape="1">
          <a:blip r:embed="rId4">
            <a:alphaModFix/>
          </a:blip>
          <a:srcRect b="13416" l="0" r="0" t="0"/>
          <a:stretch/>
        </p:blipFill>
        <p:spPr>
          <a:xfrm>
            <a:off x="10983879" y="6126456"/>
            <a:ext cx="1078932" cy="6090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p:nvPr/>
        </p:nvSpPr>
        <p:spPr>
          <a:xfrm>
            <a:off x="189781" y="211250"/>
            <a:ext cx="8678173" cy="46474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Not </a:t>
            </a:r>
            <a:r>
              <a:rPr i="1" lang="en-US" sz="3200">
                <a:solidFill>
                  <a:schemeClr val="dk1"/>
                </a:solidFill>
                <a:latin typeface="Calibri"/>
                <a:ea typeface="Calibri"/>
                <a:cs typeface="Calibri"/>
                <a:sym typeface="Calibri"/>
              </a:rPr>
              <a:t>all</a:t>
            </a:r>
            <a:r>
              <a:rPr lang="en-US" sz="3200">
                <a:solidFill>
                  <a:schemeClr val="dk1"/>
                </a:solidFill>
                <a:latin typeface="Calibri"/>
                <a:ea typeface="Calibri"/>
                <a:cs typeface="Calibri"/>
                <a:sym typeface="Calibri"/>
              </a:rPr>
              <a:t> of the materials we use should be thrown away; some can be recycled or composted.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Although you</a:t>
            </a:r>
            <a:r>
              <a:rPr lang="en-US" sz="3200" u="sng">
                <a:solidFill>
                  <a:schemeClr val="dk1"/>
                </a:solidFill>
                <a:latin typeface="Calibri"/>
                <a:ea typeface="Calibri"/>
                <a:cs typeface="Calibri"/>
                <a:sym typeface="Calibri"/>
              </a:rPr>
              <a:t> </a:t>
            </a:r>
            <a:r>
              <a:rPr b="1" i="1" lang="en-US" sz="3200" u="sng">
                <a:solidFill>
                  <a:schemeClr val="dk1"/>
                </a:solidFill>
                <a:latin typeface="Calibri"/>
                <a:ea typeface="Calibri"/>
                <a:cs typeface="Calibri"/>
                <a:sym typeface="Calibri"/>
              </a:rPr>
              <a:t>can not put left over food into </a:t>
            </a:r>
            <a:endParaRPr b="1" i="1" sz="3200" u="sng">
              <a:solidFill>
                <a:schemeClr val="dk1"/>
              </a:solidFill>
              <a:latin typeface="Calibri"/>
              <a:ea typeface="Calibri"/>
              <a:cs typeface="Calibri"/>
              <a:sym typeface="Calibri"/>
            </a:endParaRPr>
          </a:p>
          <a:p>
            <a:pPr indent="0" lvl="0" marL="0" marR="0" rtl="0" algn="l">
              <a:spcBef>
                <a:spcPts val="0"/>
              </a:spcBef>
              <a:spcAft>
                <a:spcPts val="0"/>
              </a:spcAft>
              <a:buNone/>
            </a:pPr>
            <a:r>
              <a:rPr b="1" i="1" lang="en-US" sz="3200" u="sng">
                <a:solidFill>
                  <a:schemeClr val="dk1"/>
                </a:solidFill>
                <a:latin typeface="Calibri"/>
                <a:ea typeface="Calibri"/>
                <a:cs typeface="Calibri"/>
                <a:sym typeface="Calibri"/>
              </a:rPr>
              <a:t>your recycle bin</a:t>
            </a:r>
            <a:r>
              <a:rPr b="1" i="1" lang="en-US" sz="3200">
                <a:solidFill>
                  <a:schemeClr val="dk1"/>
                </a:solidFill>
                <a:latin typeface="Calibri"/>
                <a:ea typeface="Calibri"/>
                <a:cs typeface="Calibri"/>
                <a:sym typeface="Calibri"/>
              </a:rPr>
              <a:t> </a:t>
            </a:r>
            <a:r>
              <a:rPr lang="en-US" sz="3200">
                <a:solidFill>
                  <a:schemeClr val="dk1"/>
                </a:solidFill>
                <a:latin typeface="Calibri"/>
                <a:ea typeface="Calibri"/>
                <a:cs typeface="Calibri"/>
                <a:sym typeface="Calibri"/>
              </a:rPr>
              <a:t>it can be used to make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compost.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Compost is the process of reusing unwanted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food’s nutrients to improve soil, and help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plants grow better. </a:t>
            </a:r>
            <a:endParaRPr/>
          </a:p>
        </p:txBody>
      </p:sp>
      <p:sp>
        <p:nvSpPr>
          <p:cNvPr id="142" name="Google Shape;142;p5"/>
          <p:cNvSpPr txBox="1"/>
          <p:nvPr/>
        </p:nvSpPr>
        <p:spPr>
          <a:xfrm>
            <a:off x="512063" y="5089585"/>
            <a:ext cx="9826752" cy="11387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u="sng">
                <a:solidFill>
                  <a:schemeClr val="dk1"/>
                </a:solidFill>
                <a:latin typeface="Calibri"/>
                <a:ea typeface="Calibri"/>
                <a:cs typeface="Calibri"/>
                <a:sym typeface="Calibri"/>
              </a:rPr>
              <a:t>Turn and Talk:</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How could you and your neighbors start composting? </a:t>
            </a:r>
            <a:endParaRPr sz="1800">
              <a:solidFill>
                <a:schemeClr val="dk1"/>
              </a:solidFill>
              <a:latin typeface="Calibri"/>
              <a:ea typeface="Calibri"/>
              <a:cs typeface="Calibri"/>
              <a:sym typeface="Calibri"/>
            </a:endParaRPr>
          </a:p>
        </p:txBody>
      </p:sp>
      <p:pic>
        <p:nvPicPr>
          <p:cNvPr id="143" name="Google Shape;143;p5"/>
          <p:cNvPicPr preferRelativeResize="0"/>
          <p:nvPr/>
        </p:nvPicPr>
        <p:blipFill rotWithShape="1">
          <a:blip r:embed="rId3">
            <a:alphaModFix/>
          </a:blip>
          <a:srcRect b="0" l="0" r="0" t="0"/>
          <a:stretch/>
        </p:blipFill>
        <p:spPr>
          <a:xfrm>
            <a:off x="7935151" y="1125650"/>
            <a:ext cx="3914890" cy="3118547"/>
          </a:xfrm>
          <a:prstGeom prst="rect">
            <a:avLst/>
          </a:prstGeom>
          <a:noFill/>
          <a:ln>
            <a:noFill/>
          </a:ln>
        </p:spPr>
      </p:pic>
      <p:pic>
        <p:nvPicPr>
          <p:cNvPr descr="Green Living Science-final.1.pdf" id="144" name="Google Shape;144;p5"/>
          <p:cNvPicPr preferRelativeResize="0"/>
          <p:nvPr/>
        </p:nvPicPr>
        <p:blipFill rotWithShape="1">
          <a:blip r:embed="rId4">
            <a:alphaModFix/>
          </a:blip>
          <a:srcRect b="13416" l="0" r="0" t="0"/>
          <a:stretch/>
        </p:blipFill>
        <p:spPr>
          <a:xfrm>
            <a:off x="10973923" y="5619286"/>
            <a:ext cx="1078932" cy="6090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nvSpPr>
        <p:spPr>
          <a:xfrm>
            <a:off x="5193102" y="550321"/>
            <a:ext cx="6515818" cy="434859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3400"/>
              <a:buFont typeface="Calibri"/>
              <a:buNone/>
            </a:pPr>
            <a:r>
              <a:rPr lang="en-US" sz="3400">
                <a:solidFill>
                  <a:schemeClr val="dk1"/>
                </a:solidFill>
                <a:latin typeface="Calibri"/>
                <a:ea typeface="Calibri"/>
                <a:cs typeface="Calibri"/>
                <a:sym typeface="Calibri"/>
              </a:rPr>
              <a:t>Just across the Ambassador Bridge in Canada, many cities use a three cart system to get rid of household waste. One cart is for trash, one for recycling and one is for compost or food waste. All are taken out to the curb and collected just like the trash in Detroit.</a:t>
            </a:r>
            <a:endParaRPr/>
          </a:p>
          <a:p>
            <a:pPr indent="0" lvl="0" marL="0" marR="0" rtl="0" algn="l">
              <a:lnSpc>
                <a:spcPct val="90000"/>
              </a:lnSpc>
              <a:spcBef>
                <a:spcPts val="1400"/>
              </a:spcBef>
              <a:spcAft>
                <a:spcPts val="0"/>
              </a:spcAft>
              <a:buClr>
                <a:schemeClr val="accent1"/>
              </a:buClr>
              <a:buSzPts val="1000"/>
              <a:buFont typeface="Calibri"/>
              <a:buNone/>
            </a:pPr>
            <a:r>
              <a:t/>
            </a:r>
            <a:endParaRPr sz="1000">
              <a:solidFill>
                <a:srgbClr val="3F3F3F"/>
              </a:solidFill>
              <a:latin typeface="Calibri"/>
              <a:ea typeface="Calibri"/>
              <a:cs typeface="Calibri"/>
              <a:sym typeface="Calibri"/>
            </a:endParaRPr>
          </a:p>
        </p:txBody>
      </p:sp>
      <p:sp>
        <p:nvSpPr>
          <p:cNvPr id="151" name="Google Shape;151;p6"/>
          <p:cNvSpPr txBox="1"/>
          <p:nvPr/>
        </p:nvSpPr>
        <p:spPr>
          <a:xfrm>
            <a:off x="396814" y="3847380"/>
            <a:ext cx="11795186" cy="2139351"/>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l">
              <a:spcBef>
                <a:spcPts val="0"/>
              </a:spcBef>
              <a:spcAft>
                <a:spcPts val="0"/>
              </a:spcAft>
              <a:buClr>
                <a:schemeClr val="dk1"/>
              </a:buClr>
              <a:buSzPct val="100000"/>
              <a:buFont typeface="Calibri"/>
              <a:buNone/>
            </a:pPr>
            <a:r>
              <a:rPr b="1" lang="en-US" sz="6500" u="sng">
                <a:solidFill>
                  <a:schemeClr val="dk1"/>
                </a:solidFill>
                <a:latin typeface="Calibri"/>
                <a:ea typeface="Calibri"/>
                <a:cs typeface="Calibri"/>
                <a:sym typeface="Calibri"/>
              </a:rPr>
              <a:t>Turn and Talk: </a:t>
            </a:r>
            <a:endParaRPr/>
          </a:p>
          <a:p>
            <a:pPr indent="0" lvl="0" marL="0" marR="0" rtl="0" algn="l">
              <a:spcBef>
                <a:spcPts val="0"/>
              </a:spcBef>
              <a:spcAft>
                <a:spcPts val="0"/>
              </a:spcAft>
              <a:buClr>
                <a:schemeClr val="dk1"/>
              </a:buClr>
              <a:buSzPct val="100000"/>
              <a:buFont typeface="Calibri"/>
              <a:buNone/>
            </a:pPr>
            <a:r>
              <a:rPr lang="en-US" sz="5300">
                <a:solidFill>
                  <a:schemeClr val="dk1"/>
                </a:solidFill>
                <a:latin typeface="Calibri"/>
                <a:ea typeface="Calibri"/>
                <a:cs typeface="Calibri"/>
                <a:sym typeface="Calibri"/>
              </a:rPr>
              <a:t>Do you think this system could work in Detroit?</a:t>
            </a:r>
            <a:endParaRPr/>
          </a:p>
          <a:p>
            <a:pPr indent="0" lvl="0" marL="0" marR="0" rtl="0" algn="l">
              <a:spcBef>
                <a:spcPts val="0"/>
              </a:spcBef>
              <a:spcAft>
                <a:spcPts val="0"/>
              </a:spcAft>
              <a:buClr>
                <a:schemeClr val="dk1"/>
              </a:buClr>
              <a:buSzPct val="100000"/>
              <a:buFont typeface="Calibri"/>
              <a:buNone/>
            </a:pPr>
            <a:r>
              <a:t/>
            </a:r>
            <a:endParaRPr sz="53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100000"/>
              <a:buFont typeface="Calibri"/>
              <a:buNone/>
            </a:pPr>
            <a:r>
              <a:rPr lang="en-US" sz="5300">
                <a:solidFill>
                  <a:schemeClr val="dk1"/>
                </a:solidFill>
                <a:latin typeface="Calibri"/>
                <a:ea typeface="Calibri"/>
                <a:cs typeface="Calibri"/>
                <a:sym typeface="Calibri"/>
              </a:rPr>
              <a:t>Explain why you think this waste disposal system could or could not work in Detroit.</a:t>
            </a:r>
            <a:endParaRPr/>
          </a:p>
        </p:txBody>
      </p:sp>
      <p:pic>
        <p:nvPicPr>
          <p:cNvPr id="152" name="Google Shape;152;p6"/>
          <p:cNvPicPr preferRelativeResize="0"/>
          <p:nvPr/>
        </p:nvPicPr>
        <p:blipFill rotWithShape="1">
          <a:blip r:embed="rId3">
            <a:alphaModFix/>
          </a:blip>
          <a:srcRect b="0" l="6355" r="5078" t="0"/>
          <a:stretch/>
        </p:blipFill>
        <p:spPr>
          <a:xfrm>
            <a:off x="396814" y="481654"/>
            <a:ext cx="4479527" cy="3365726"/>
          </a:xfrm>
          <a:prstGeom prst="rect">
            <a:avLst/>
          </a:prstGeom>
          <a:noFill/>
          <a:ln>
            <a:noFill/>
          </a:ln>
        </p:spPr>
      </p:pic>
      <p:pic>
        <p:nvPicPr>
          <p:cNvPr descr="Green Living Science-final.1.pdf" id="153" name="Google Shape;153;p6"/>
          <p:cNvPicPr preferRelativeResize="0"/>
          <p:nvPr/>
        </p:nvPicPr>
        <p:blipFill rotWithShape="1">
          <a:blip r:embed="rId4">
            <a:alphaModFix/>
          </a:blip>
          <a:srcRect b="13416" l="0" r="0" t="0"/>
          <a:stretch/>
        </p:blipFill>
        <p:spPr>
          <a:xfrm>
            <a:off x="10939417" y="5682195"/>
            <a:ext cx="1078932" cy="6090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title"/>
          </p:nvPr>
        </p:nvSpPr>
        <p:spPr>
          <a:xfrm>
            <a:off x="337931" y="4659462"/>
            <a:ext cx="3200400" cy="618215"/>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FFFFFF"/>
              </a:buClr>
              <a:buSzPts val="6000"/>
              <a:buFont typeface="Calibri"/>
              <a:buNone/>
            </a:pPr>
            <a:r>
              <a:rPr b="1" lang="en-US" sz="6000" u="sng"/>
              <a:t>PREDICT</a:t>
            </a:r>
            <a:r>
              <a:rPr b="1" lang="en-US" sz="4800" u="sng"/>
              <a:t>:</a:t>
            </a:r>
            <a:br>
              <a:rPr b="1" lang="en-US" sz="4800" u="sng"/>
            </a:br>
            <a:r>
              <a:rPr lang="en-US" sz="4400"/>
              <a:t>What will happen over time when items like banana or plastic are in nature?</a:t>
            </a:r>
            <a:endParaRPr sz="4400"/>
          </a:p>
        </p:txBody>
      </p:sp>
      <p:pic>
        <p:nvPicPr>
          <p:cNvPr descr="https://lh3.googleusercontent.com/Go1cHH5CEWoo3Ts-4i_inkUJ8KEs-wo2OfyPVJMFBETvuGjMwH0InQ8HN7aoiKf2-cQWqNgLu991dYdDEhiOy-cjDJuRR1YVwyJyiIO39BoG8OjAbhDEkWSP1cUM1in6lhAHWLMM" id="160" name="Google Shape;160;p7"/>
          <p:cNvPicPr preferRelativeResize="0"/>
          <p:nvPr/>
        </p:nvPicPr>
        <p:blipFill rotWithShape="1">
          <a:blip r:embed="rId3">
            <a:alphaModFix/>
          </a:blip>
          <a:srcRect b="0" l="0" r="0" t="0"/>
          <a:stretch/>
        </p:blipFill>
        <p:spPr>
          <a:xfrm>
            <a:off x="4846987" y="457982"/>
            <a:ext cx="4452422" cy="2961079"/>
          </a:xfrm>
          <a:prstGeom prst="rect">
            <a:avLst/>
          </a:prstGeom>
          <a:noFill/>
          <a:ln>
            <a:noFill/>
          </a:ln>
        </p:spPr>
      </p:pic>
      <p:pic>
        <p:nvPicPr>
          <p:cNvPr id="161" name="Google Shape;161;p7"/>
          <p:cNvPicPr preferRelativeResize="0"/>
          <p:nvPr/>
        </p:nvPicPr>
        <p:blipFill rotWithShape="1">
          <a:blip r:embed="rId4">
            <a:alphaModFix/>
          </a:blip>
          <a:srcRect b="0" l="0" r="0" t="0"/>
          <a:stretch/>
        </p:blipFill>
        <p:spPr>
          <a:xfrm>
            <a:off x="6937513" y="3595021"/>
            <a:ext cx="4726057" cy="3029201"/>
          </a:xfrm>
          <a:prstGeom prst="rect">
            <a:avLst/>
          </a:prstGeom>
          <a:noFill/>
          <a:ln>
            <a:noFill/>
          </a:ln>
        </p:spPr>
      </p:pic>
      <p:pic>
        <p:nvPicPr>
          <p:cNvPr descr="Green Living Science-final.1.pdf" id="162" name="Google Shape;162;p7"/>
          <p:cNvPicPr preferRelativeResize="0"/>
          <p:nvPr/>
        </p:nvPicPr>
        <p:blipFill rotWithShape="1">
          <a:blip r:embed="rId5">
            <a:alphaModFix/>
          </a:blip>
          <a:srcRect b="13416" l="0" r="0" t="0"/>
          <a:stretch/>
        </p:blipFill>
        <p:spPr>
          <a:xfrm>
            <a:off x="4307521" y="6052656"/>
            <a:ext cx="1078932" cy="6090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8">
            <a:hlinkClick r:id="rId3"/>
          </p:cNvPr>
          <p:cNvPicPr preferRelativeResize="0"/>
          <p:nvPr/>
        </p:nvPicPr>
        <p:blipFill rotWithShape="1">
          <a:blip r:embed="rId4">
            <a:alphaModFix/>
          </a:blip>
          <a:srcRect b="0" l="0" r="0" t="0"/>
          <a:stretch/>
        </p:blipFill>
        <p:spPr>
          <a:xfrm>
            <a:off x="255481" y="290079"/>
            <a:ext cx="5427344" cy="3557301"/>
          </a:xfrm>
          <a:prstGeom prst="rect">
            <a:avLst/>
          </a:prstGeom>
          <a:noFill/>
          <a:ln>
            <a:noFill/>
          </a:ln>
        </p:spPr>
      </p:pic>
      <p:sp>
        <p:nvSpPr>
          <p:cNvPr id="169" name="Google Shape;169;p8"/>
          <p:cNvSpPr txBox="1"/>
          <p:nvPr/>
        </p:nvSpPr>
        <p:spPr>
          <a:xfrm>
            <a:off x="410758" y="4474278"/>
            <a:ext cx="11303914"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chemeClr val="dk1"/>
                </a:solidFill>
                <a:latin typeface="Calibri"/>
                <a:ea typeface="Calibri"/>
                <a:cs typeface="Calibri"/>
                <a:sym typeface="Calibri"/>
              </a:rPr>
              <a:t>Watch and Draw:</a:t>
            </a:r>
            <a:endParaRPr/>
          </a:p>
          <a:p>
            <a:pPr indent="0" lvl="0" marL="0" marR="0" rtl="0" algn="l">
              <a:spcBef>
                <a:spcPts val="0"/>
              </a:spcBef>
              <a:spcAft>
                <a:spcPts val="0"/>
              </a:spcAft>
              <a:buNone/>
            </a:pPr>
            <a:r>
              <a:rPr lang="en-US" sz="3000">
                <a:solidFill>
                  <a:schemeClr val="dk1"/>
                </a:solidFill>
                <a:latin typeface="Calibri"/>
                <a:ea typeface="Calibri"/>
                <a:cs typeface="Calibri"/>
                <a:sym typeface="Calibri"/>
              </a:rPr>
              <a:t>Watch this short video about how recyclables are separated, then draw what you think this machine looks like.</a:t>
            </a:r>
            <a:endParaRPr/>
          </a:p>
        </p:txBody>
      </p:sp>
      <p:pic>
        <p:nvPicPr>
          <p:cNvPr id="170" name="Google Shape;170;p8">
            <a:hlinkClick r:id="rId5"/>
          </p:cNvPr>
          <p:cNvPicPr preferRelativeResize="0"/>
          <p:nvPr/>
        </p:nvPicPr>
        <p:blipFill rotWithShape="1">
          <a:blip r:embed="rId6">
            <a:alphaModFix/>
          </a:blip>
          <a:srcRect b="0" l="13179" r="8178" t="0"/>
          <a:stretch/>
        </p:blipFill>
        <p:spPr>
          <a:xfrm>
            <a:off x="5833107" y="1033694"/>
            <a:ext cx="5998910" cy="3314019"/>
          </a:xfrm>
          <a:prstGeom prst="rect">
            <a:avLst/>
          </a:prstGeom>
          <a:noFill/>
          <a:ln>
            <a:noFill/>
          </a:ln>
        </p:spPr>
      </p:pic>
      <p:pic>
        <p:nvPicPr>
          <p:cNvPr descr="Green Living Science-final.1.pdf" id="171" name="Google Shape;171;p8"/>
          <p:cNvPicPr preferRelativeResize="0"/>
          <p:nvPr/>
        </p:nvPicPr>
        <p:blipFill rotWithShape="1">
          <a:blip r:embed="rId7">
            <a:alphaModFix/>
          </a:blip>
          <a:srcRect b="13416" l="0" r="0" t="0"/>
          <a:stretch/>
        </p:blipFill>
        <p:spPr>
          <a:xfrm>
            <a:off x="10956670" y="5622987"/>
            <a:ext cx="1078932" cy="6090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nvSpPr>
        <p:spPr>
          <a:xfrm>
            <a:off x="457199" y="522288"/>
            <a:ext cx="11315701" cy="25592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3200"/>
              <a:buFont typeface="Calibri"/>
              <a:buNone/>
            </a:pPr>
            <a:r>
              <a:rPr lang="en-US" sz="3200">
                <a:solidFill>
                  <a:schemeClr val="dk1"/>
                </a:solidFill>
                <a:latin typeface="Calibri"/>
                <a:ea typeface="Calibri"/>
                <a:cs typeface="Calibri"/>
                <a:sym typeface="Calibri"/>
              </a:rPr>
              <a:t>Americans buy more bottled water than any other country in the world, adding 29 billion water bottles a year to the problem. In order to make all these bottles, plastic manufacturers use 17 million barrels of oil. That’s enough oil to keep a million cars going for twelve months.</a:t>
            </a:r>
            <a:endParaRPr sz="3200">
              <a:solidFill>
                <a:schemeClr val="dk1"/>
              </a:solidFill>
              <a:latin typeface="Calibri"/>
              <a:ea typeface="Calibri"/>
              <a:cs typeface="Calibri"/>
              <a:sym typeface="Calibri"/>
            </a:endParaRPr>
          </a:p>
        </p:txBody>
      </p:sp>
      <p:pic>
        <p:nvPicPr>
          <p:cNvPr id="178" name="Google Shape;178;p9"/>
          <p:cNvPicPr preferRelativeResize="0"/>
          <p:nvPr/>
        </p:nvPicPr>
        <p:blipFill rotWithShape="1">
          <a:blip r:embed="rId3">
            <a:alphaModFix/>
          </a:blip>
          <a:srcRect b="0" l="0" r="0" t="0"/>
          <a:stretch/>
        </p:blipFill>
        <p:spPr>
          <a:xfrm>
            <a:off x="6400800" y="2497915"/>
            <a:ext cx="5372100" cy="3484352"/>
          </a:xfrm>
          <a:prstGeom prst="rect">
            <a:avLst/>
          </a:prstGeom>
          <a:noFill/>
          <a:ln>
            <a:noFill/>
          </a:ln>
        </p:spPr>
      </p:pic>
      <p:sp>
        <p:nvSpPr>
          <p:cNvPr id="179" name="Google Shape;179;p9"/>
          <p:cNvSpPr txBox="1"/>
          <p:nvPr/>
        </p:nvSpPr>
        <p:spPr>
          <a:xfrm>
            <a:off x="371855" y="3470059"/>
            <a:ext cx="5943601"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chemeClr val="dk1"/>
                </a:solidFill>
                <a:latin typeface="Calibri"/>
                <a:ea typeface="Calibri"/>
                <a:cs typeface="Calibri"/>
                <a:sym typeface="Calibri"/>
              </a:rPr>
              <a:t>Create a math story problem:</a:t>
            </a:r>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Using the information from the paragraph above, write a math story problem and solve it!</a:t>
            </a:r>
            <a:endParaRPr/>
          </a:p>
        </p:txBody>
      </p:sp>
      <p:pic>
        <p:nvPicPr>
          <p:cNvPr descr="Green Living Science-final.1.pdf" id="180" name="Google Shape;180;p9"/>
          <p:cNvPicPr preferRelativeResize="0"/>
          <p:nvPr/>
        </p:nvPicPr>
        <p:blipFill rotWithShape="1">
          <a:blip r:embed="rId4">
            <a:alphaModFix/>
          </a:blip>
          <a:srcRect b="13416" l="0" r="0" t="0"/>
          <a:stretch/>
        </p:blipFill>
        <p:spPr>
          <a:xfrm>
            <a:off x="286511" y="5593717"/>
            <a:ext cx="1078932" cy="6090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2019-12-02T20:48:33Z</dcterms:created>
  <dc:creator>Mary Claire Lamm</dc:creator>
</cp:coreProperties>
</file>